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handoutMasterIdLst>
    <p:handoutMasterId r:id="rId30"/>
  </p:handoutMasterIdLst>
  <p:sldIdLst>
    <p:sldId id="256" r:id="rId3"/>
    <p:sldId id="342" r:id="rId4"/>
    <p:sldId id="329" r:id="rId5"/>
    <p:sldId id="349" r:id="rId6"/>
    <p:sldId id="353" r:id="rId7"/>
    <p:sldId id="326" r:id="rId8"/>
    <p:sldId id="351" r:id="rId9"/>
    <p:sldId id="358" r:id="rId10"/>
    <p:sldId id="319" r:id="rId11"/>
    <p:sldId id="345" r:id="rId12"/>
    <p:sldId id="357" r:id="rId13"/>
    <p:sldId id="347" r:id="rId14"/>
    <p:sldId id="362" r:id="rId15"/>
    <p:sldId id="361" r:id="rId16"/>
    <p:sldId id="320" r:id="rId17"/>
    <p:sldId id="292" r:id="rId18"/>
    <p:sldId id="363" r:id="rId19"/>
    <p:sldId id="366" r:id="rId20"/>
    <p:sldId id="367" r:id="rId21"/>
    <p:sldId id="348" r:id="rId22"/>
    <p:sldId id="355" r:id="rId23"/>
    <p:sldId id="352" r:id="rId24"/>
    <p:sldId id="294" r:id="rId25"/>
    <p:sldId id="330" r:id="rId26"/>
    <p:sldId id="266" r:id="rId27"/>
    <p:sldId id="360" r:id="rId28"/>
  </p:sldIdLst>
  <p:sldSz cx="9144000" cy="6858000" type="screen4x3"/>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amovic, Dzenan (Health)" initials="ID(" lastIdx="1" clrIdx="0">
    <p:extLst>
      <p:ext uri="{19B8F6BF-5375-455C-9EA6-DF929625EA0E}">
        <p15:presenceInfo xmlns:p15="http://schemas.microsoft.com/office/powerpoint/2012/main" userId="S-1-5-21-2127881504-3153758514-1054354859-414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autoAdjust="0"/>
    <p:restoredTop sz="61860" autoAdjust="0"/>
  </p:normalViewPr>
  <p:slideViewPr>
    <p:cSldViewPr>
      <p:cViewPr varScale="1">
        <p:scale>
          <a:sx n="45" d="100"/>
          <a:sy n="45" d="100"/>
        </p:scale>
        <p:origin x="972"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659" cy="499110"/>
          </a:xfrm>
          <a:prstGeom prst="rect">
            <a:avLst/>
          </a:prstGeom>
        </p:spPr>
        <p:txBody>
          <a:bodyPr vert="horz" lIns="91321" tIns="45661" rIns="91321" bIns="45661" rtlCol="0"/>
          <a:lstStyle>
            <a:lvl1pPr algn="l">
              <a:defRPr sz="1200"/>
            </a:lvl1pPr>
          </a:lstStyle>
          <a:p>
            <a:endParaRPr lang="en-AU"/>
          </a:p>
        </p:txBody>
      </p:sp>
      <p:sp>
        <p:nvSpPr>
          <p:cNvPr id="3" name="Date Placeholder 2"/>
          <p:cNvSpPr>
            <a:spLocks noGrp="1"/>
          </p:cNvSpPr>
          <p:nvPr>
            <p:ph type="dt" sz="quarter" idx="1"/>
          </p:nvPr>
        </p:nvSpPr>
        <p:spPr>
          <a:xfrm>
            <a:off x="3850445" y="2"/>
            <a:ext cx="2945659" cy="499110"/>
          </a:xfrm>
          <a:prstGeom prst="rect">
            <a:avLst/>
          </a:prstGeom>
        </p:spPr>
        <p:txBody>
          <a:bodyPr vert="horz" lIns="91321" tIns="45661" rIns="91321" bIns="45661" rtlCol="0"/>
          <a:lstStyle>
            <a:lvl1pPr algn="r">
              <a:defRPr sz="1200"/>
            </a:lvl1pPr>
          </a:lstStyle>
          <a:p>
            <a:fld id="{3CE7E12D-06B5-442B-9983-FB7717AFB270}" type="datetimeFigureOut">
              <a:rPr lang="en-AU" smtClean="0"/>
              <a:t>26/03/2025</a:t>
            </a:fld>
            <a:endParaRPr lang="en-AU"/>
          </a:p>
        </p:txBody>
      </p:sp>
      <p:sp>
        <p:nvSpPr>
          <p:cNvPr id="4" name="Footer Placeholder 3"/>
          <p:cNvSpPr>
            <a:spLocks noGrp="1"/>
          </p:cNvSpPr>
          <p:nvPr>
            <p:ph type="ftr" sz="quarter" idx="2"/>
          </p:nvPr>
        </p:nvSpPr>
        <p:spPr>
          <a:xfrm>
            <a:off x="4" y="9481359"/>
            <a:ext cx="2945659" cy="499110"/>
          </a:xfrm>
          <a:prstGeom prst="rect">
            <a:avLst/>
          </a:prstGeom>
        </p:spPr>
        <p:txBody>
          <a:bodyPr vert="horz" lIns="91321" tIns="45661" rIns="91321" bIns="45661" rtlCol="0" anchor="b"/>
          <a:lstStyle>
            <a:lvl1pPr algn="l">
              <a:defRPr sz="1200"/>
            </a:lvl1pPr>
          </a:lstStyle>
          <a:p>
            <a:endParaRPr lang="en-AU"/>
          </a:p>
        </p:txBody>
      </p:sp>
      <p:sp>
        <p:nvSpPr>
          <p:cNvPr id="5" name="Slide Number Placeholder 4"/>
          <p:cNvSpPr>
            <a:spLocks noGrp="1"/>
          </p:cNvSpPr>
          <p:nvPr>
            <p:ph type="sldNum" sz="quarter" idx="3"/>
          </p:nvPr>
        </p:nvSpPr>
        <p:spPr>
          <a:xfrm>
            <a:off x="3850445" y="9481359"/>
            <a:ext cx="2945659" cy="499110"/>
          </a:xfrm>
          <a:prstGeom prst="rect">
            <a:avLst/>
          </a:prstGeom>
        </p:spPr>
        <p:txBody>
          <a:bodyPr vert="horz" lIns="91321" tIns="45661" rIns="91321" bIns="45661" rtlCol="0" anchor="b"/>
          <a:lstStyle>
            <a:lvl1pPr algn="r">
              <a:defRPr sz="1200"/>
            </a:lvl1pPr>
          </a:lstStyle>
          <a:p>
            <a:fld id="{8E493E8D-DC36-4E6C-A082-BE128185B676}" type="slidenum">
              <a:rPr lang="en-AU" smtClean="0"/>
              <a:t>‹#›</a:t>
            </a:fld>
            <a:endParaRPr lang="en-AU"/>
          </a:p>
        </p:txBody>
      </p:sp>
    </p:spTree>
    <p:extLst>
      <p:ext uri="{BB962C8B-B14F-4D97-AF65-F5344CB8AC3E}">
        <p14:creationId xmlns:p14="http://schemas.microsoft.com/office/powerpoint/2010/main" val="22935457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659" cy="499110"/>
          </a:xfrm>
          <a:prstGeom prst="rect">
            <a:avLst/>
          </a:prstGeom>
        </p:spPr>
        <p:txBody>
          <a:bodyPr vert="horz" lIns="91321" tIns="45661" rIns="91321" bIns="45661" rtlCol="0"/>
          <a:lstStyle>
            <a:lvl1pPr algn="l">
              <a:defRPr sz="1200"/>
            </a:lvl1pPr>
          </a:lstStyle>
          <a:p>
            <a:endParaRPr lang="en-AU"/>
          </a:p>
        </p:txBody>
      </p:sp>
      <p:sp>
        <p:nvSpPr>
          <p:cNvPr id="3" name="Date Placeholder 2"/>
          <p:cNvSpPr>
            <a:spLocks noGrp="1"/>
          </p:cNvSpPr>
          <p:nvPr>
            <p:ph type="dt" idx="1"/>
          </p:nvPr>
        </p:nvSpPr>
        <p:spPr>
          <a:xfrm>
            <a:off x="3850445" y="2"/>
            <a:ext cx="2945659" cy="499110"/>
          </a:xfrm>
          <a:prstGeom prst="rect">
            <a:avLst/>
          </a:prstGeom>
        </p:spPr>
        <p:txBody>
          <a:bodyPr vert="horz" lIns="91321" tIns="45661" rIns="91321" bIns="45661" rtlCol="0"/>
          <a:lstStyle>
            <a:lvl1pPr algn="r">
              <a:defRPr sz="1200"/>
            </a:lvl1pPr>
          </a:lstStyle>
          <a:p>
            <a:fld id="{1526FB3B-1AF9-4B8E-9A56-75F8F1D35C6D}" type="datetimeFigureOut">
              <a:rPr lang="en-AU" smtClean="0"/>
              <a:t>26/03/2025</a:t>
            </a:fld>
            <a:endParaRPr lang="en-AU"/>
          </a:p>
        </p:txBody>
      </p:sp>
      <p:sp>
        <p:nvSpPr>
          <p:cNvPr id="4" name="Slide Image Placeholder 3"/>
          <p:cNvSpPr>
            <a:spLocks noGrp="1" noRot="1" noChangeAspect="1"/>
          </p:cNvSpPr>
          <p:nvPr>
            <p:ph type="sldImg" idx="2"/>
          </p:nvPr>
        </p:nvSpPr>
        <p:spPr>
          <a:xfrm>
            <a:off x="906463" y="749300"/>
            <a:ext cx="4986337" cy="3741738"/>
          </a:xfrm>
          <a:prstGeom prst="rect">
            <a:avLst/>
          </a:prstGeom>
          <a:noFill/>
          <a:ln w="12700">
            <a:solidFill>
              <a:prstClr val="black"/>
            </a:solidFill>
          </a:ln>
        </p:spPr>
        <p:txBody>
          <a:bodyPr vert="horz" lIns="91321" tIns="45661" rIns="91321" bIns="45661" rtlCol="0" anchor="ctr"/>
          <a:lstStyle/>
          <a:p>
            <a:endParaRPr lang="en-AU"/>
          </a:p>
        </p:txBody>
      </p:sp>
      <p:sp>
        <p:nvSpPr>
          <p:cNvPr id="5" name="Notes Placeholder 4"/>
          <p:cNvSpPr>
            <a:spLocks noGrp="1"/>
          </p:cNvSpPr>
          <p:nvPr>
            <p:ph type="body" sz="quarter" idx="3"/>
          </p:nvPr>
        </p:nvSpPr>
        <p:spPr>
          <a:xfrm>
            <a:off x="679768" y="4741545"/>
            <a:ext cx="5438140" cy="4491990"/>
          </a:xfrm>
          <a:prstGeom prst="rect">
            <a:avLst/>
          </a:prstGeom>
        </p:spPr>
        <p:txBody>
          <a:bodyPr vert="horz" lIns="91321" tIns="45661" rIns="91321" bIns="456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4" y="9481359"/>
            <a:ext cx="2945659" cy="499110"/>
          </a:xfrm>
          <a:prstGeom prst="rect">
            <a:avLst/>
          </a:prstGeom>
        </p:spPr>
        <p:txBody>
          <a:bodyPr vert="horz" lIns="91321" tIns="45661" rIns="91321" bIns="45661" rtlCol="0" anchor="b"/>
          <a:lstStyle>
            <a:lvl1pPr algn="l">
              <a:defRPr sz="1200"/>
            </a:lvl1pPr>
          </a:lstStyle>
          <a:p>
            <a:endParaRPr lang="en-AU"/>
          </a:p>
        </p:txBody>
      </p:sp>
      <p:sp>
        <p:nvSpPr>
          <p:cNvPr id="7" name="Slide Number Placeholder 6"/>
          <p:cNvSpPr>
            <a:spLocks noGrp="1"/>
          </p:cNvSpPr>
          <p:nvPr>
            <p:ph type="sldNum" sz="quarter" idx="5"/>
          </p:nvPr>
        </p:nvSpPr>
        <p:spPr>
          <a:xfrm>
            <a:off x="3850445" y="9481359"/>
            <a:ext cx="2945659" cy="499110"/>
          </a:xfrm>
          <a:prstGeom prst="rect">
            <a:avLst/>
          </a:prstGeom>
        </p:spPr>
        <p:txBody>
          <a:bodyPr vert="horz" lIns="91321" tIns="45661" rIns="91321" bIns="45661" rtlCol="0" anchor="b"/>
          <a:lstStyle>
            <a:lvl1pPr algn="r">
              <a:defRPr sz="1200"/>
            </a:lvl1pPr>
          </a:lstStyle>
          <a:p>
            <a:fld id="{BC4C6744-6112-423B-9FE2-5E4BD8498159}" type="slidenum">
              <a:rPr lang="en-AU" smtClean="0"/>
              <a:t>‹#›</a:t>
            </a:fld>
            <a:endParaRPr lang="en-AU"/>
          </a:p>
        </p:txBody>
      </p:sp>
    </p:spTree>
    <p:extLst>
      <p:ext uri="{BB962C8B-B14F-4D97-AF65-F5344CB8AC3E}">
        <p14:creationId xmlns:p14="http://schemas.microsoft.com/office/powerpoint/2010/main" val="14260784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4523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Prevocational training is centred on work-based clinical learning or learning on the job</a:t>
            </a:r>
          </a:p>
          <a:p>
            <a:pPr marL="171450" indent="-171450">
              <a:buFont typeface="Arial" panose="020B0604020202020204" pitchFamily="34" charset="0"/>
              <a:buChar char="•"/>
            </a:pPr>
            <a:r>
              <a:rPr lang="en-AU" dirty="0"/>
              <a:t>AMC national standards require LHNs to provide educational programs for prevocational doctors, including a dedicated formal education program for the intern year and access for PGY2 doctors to education programs to continue</a:t>
            </a:r>
            <a:r>
              <a:rPr lang="en-AU" baseline="0" dirty="0"/>
              <a:t> broad generalist experience.</a:t>
            </a:r>
            <a:endParaRPr lang="en-AU" dirty="0"/>
          </a:p>
          <a:p>
            <a:pPr marL="171450" indent="-171450">
              <a:buFont typeface="Arial" panose="020B0604020202020204" pitchFamily="34" charset="0"/>
              <a:buChar char="•"/>
            </a:pPr>
            <a:r>
              <a:rPr lang="en-AU" dirty="0"/>
              <a:t>At the start of each term, there is a meeting with the Term Supervisor to outline the learning</a:t>
            </a:r>
            <a:r>
              <a:rPr lang="en-AU" baseline="0" dirty="0"/>
              <a:t> opportunities within the term</a:t>
            </a:r>
            <a:endParaRPr lang="en-AU" dirty="0"/>
          </a:p>
          <a:p>
            <a:pPr marL="171450" indent="-171450">
              <a:buFont typeface="Arial" panose="020B0604020202020204" pitchFamily="34" charset="0"/>
              <a:buChar char="•"/>
            </a:pPr>
            <a:r>
              <a:rPr lang="en-AU" dirty="0"/>
              <a:t>At the end of each year prevocational doctors should be able to demonstrate the skills and knowledge outlined in the AMC Prevocational Outcome Statements</a:t>
            </a:r>
          </a:p>
          <a:p>
            <a:pPr marL="171450" indent="-171450">
              <a:buFont typeface="Arial" panose="020B0604020202020204" pitchFamily="34" charset="0"/>
              <a:buChar char="•"/>
            </a:pPr>
            <a:r>
              <a:rPr lang="en-AU" dirty="0"/>
              <a:t>End-of-term and entrustable professional activity (EPA) assessments (which will be discussed</a:t>
            </a:r>
            <a:r>
              <a:rPr lang="en-AU" baseline="0" dirty="0"/>
              <a:t> further in the next slide) </a:t>
            </a:r>
            <a:r>
              <a:rPr lang="en-AU" dirty="0"/>
              <a:t>are also mapped to the outcome statements.</a:t>
            </a:r>
          </a:p>
        </p:txBody>
      </p:sp>
    </p:spTree>
    <p:extLst>
      <p:ext uri="{BB962C8B-B14F-4D97-AF65-F5344CB8AC3E}">
        <p14:creationId xmlns:p14="http://schemas.microsoft.com/office/powerpoint/2010/main" val="391011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National Framework includes four entrustable professional activities (EPAs) that describe essential components of the day-to-day work of PGY1 and PGY2 doctors.</a:t>
            </a:r>
          </a:p>
          <a:p>
            <a:pPr marL="171450" indent="-171450">
              <a:buFont typeface="Arial" panose="020B0604020202020204" pitchFamily="34" charset="0"/>
              <a:buChar char="•"/>
            </a:pPr>
            <a:r>
              <a:rPr lang="en-AU" dirty="0"/>
              <a:t>Assessments of these EPAs measure the prevocational doctor’s level of entrustability - your judgement of how much supervision the doctor needs to safely perform the piece of work that has been observed.</a:t>
            </a:r>
          </a:p>
          <a:p>
            <a:pPr marL="171450" indent="-171450">
              <a:buFont typeface="Arial" panose="020B0604020202020204" pitchFamily="34" charset="0"/>
              <a:buChar char="•"/>
            </a:pPr>
            <a:r>
              <a:rPr lang="en-AU" dirty="0"/>
              <a:t>EPAs are not mandatory</a:t>
            </a:r>
            <a:r>
              <a:rPr lang="en-AU" baseline="0" dirty="0"/>
              <a:t> until 2025,</a:t>
            </a:r>
            <a:r>
              <a:rPr lang="en-AU" dirty="0"/>
              <a:t> some LHNs have agreed to conduct EPA assessments using a paper version of the national EPA assessment form.</a:t>
            </a:r>
          </a:p>
          <a:p>
            <a:pPr marL="171450" indent="-171450">
              <a:buFont typeface="Arial" panose="020B0604020202020204" pitchFamily="34" charset="0"/>
              <a:buChar char="•"/>
            </a:pPr>
            <a:r>
              <a:rPr lang="en-AU" dirty="0"/>
              <a:t>The four EPAs are Clinical Assessment, Recognition and care of the acutely unwell patient, Prescribing and Team Communication.</a:t>
            </a:r>
          </a:p>
        </p:txBody>
      </p:sp>
    </p:spTree>
    <p:extLst>
      <p:ext uri="{BB962C8B-B14F-4D97-AF65-F5344CB8AC3E}">
        <p14:creationId xmlns:p14="http://schemas.microsoft.com/office/powerpoint/2010/main" val="141963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Prevocational doctors can cover many of the AMC </a:t>
            </a:r>
            <a:r>
              <a:rPr lang="en-AU" sz="1200" b="0" i="1" u="none" strike="noStrike" kern="1200" baseline="0" dirty="0">
                <a:solidFill>
                  <a:schemeClr val="tx1"/>
                </a:solidFill>
                <a:latin typeface="+mn-lt"/>
                <a:ea typeface="+mn-ea"/>
                <a:cs typeface="+mn-cs"/>
              </a:rPr>
              <a:t>Prevocational Outcome Statements </a:t>
            </a:r>
            <a:r>
              <a:rPr lang="en-AU" sz="1200" b="0" i="0" u="none" strike="noStrike" kern="1200" baseline="0" dirty="0">
                <a:solidFill>
                  <a:schemeClr val="tx1"/>
                </a:solidFill>
                <a:latin typeface="+mn-lt"/>
                <a:ea typeface="+mn-ea"/>
                <a:cs typeface="+mn-cs"/>
              </a:rPr>
              <a:t>through assessment of the EPAs, however additional activities will need to be undertaken for some of the outcome statements.</a:t>
            </a:r>
          </a:p>
          <a:p>
            <a:r>
              <a:rPr lang="en-AU" dirty="0"/>
              <a:t>Outcome statements describe the broad and significant capabilities that prevocational doctors should achieve by the end of their PGY1 and PGY2 years. The outcome statements are:</a:t>
            </a:r>
          </a:p>
          <a:p>
            <a:pPr marL="228600" indent="-228600">
              <a:buAutoNum type="arabicPeriod"/>
            </a:pPr>
            <a:r>
              <a:rPr lang="en-AU" dirty="0"/>
              <a:t>Set within 4 domains – Practitioner, Professional and leader, Health advocate and Scientist and scholar.</a:t>
            </a:r>
          </a:p>
          <a:p>
            <a:pPr marL="228600" indent="-228600">
              <a:buAutoNum type="arabicPeriod"/>
            </a:pPr>
            <a:r>
              <a:rPr lang="en-AU" dirty="0"/>
              <a:t>To be achieved by the end of each prevocational year</a:t>
            </a:r>
          </a:p>
          <a:p>
            <a:pPr marL="228600" indent="-228600">
              <a:buAutoNum type="arabicPeriod"/>
            </a:pPr>
            <a:r>
              <a:rPr lang="en-AU" dirty="0"/>
              <a:t>Work-based, person-centred and take into account the prevocational doctor’s increasing responsibility for patient care under supervision.</a:t>
            </a:r>
          </a:p>
          <a:p>
            <a:pPr marL="228600" indent="-228600">
              <a:buAutoNum type="arabicPeriod"/>
            </a:pPr>
            <a:r>
              <a:rPr lang="en-AU" dirty="0"/>
              <a:t>Designed to be sufficiently generic to cover a range of learning environments.</a:t>
            </a:r>
          </a:p>
          <a:p>
            <a:pPr marL="228600" indent="-228600">
              <a:buAutoNum type="arabicPeriod"/>
            </a:pPr>
            <a:endParaRPr lang="en-AU"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four EPAs are anchored to the prevocational outcome statements in the same domains and assist in achieving the outcome statements. </a:t>
            </a:r>
          </a:p>
          <a:p>
            <a:pPr marL="0" indent="0">
              <a:buNone/>
            </a:pPr>
            <a:endParaRPr lang="en-AU" dirty="0"/>
          </a:p>
          <a:p>
            <a:pPr marL="171450" indent="-171450">
              <a:buFont typeface="Arial" panose="020B0604020202020204" pitchFamily="34" charset="0"/>
              <a:buChar char="•"/>
            </a:pPr>
            <a:endParaRPr lang="en-AU" dirty="0"/>
          </a:p>
        </p:txBody>
      </p:sp>
    </p:spTree>
    <p:extLst>
      <p:ext uri="{BB962C8B-B14F-4D97-AF65-F5344CB8AC3E}">
        <p14:creationId xmlns:p14="http://schemas.microsoft.com/office/powerpoint/2010/main" val="93219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Prevocational doctors are encouraged to take advantage of other on the job learning opportunities, which may include:</a:t>
            </a:r>
          </a:p>
          <a:p>
            <a:r>
              <a:rPr lang="en-AU" sz="1200" b="0" i="0" kern="1200" dirty="0">
                <a:solidFill>
                  <a:schemeClr val="tx1"/>
                </a:solidFill>
                <a:effectLst/>
                <a:latin typeface="+mn-lt"/>
                <a:ea typeface="+mn-ea"/>
                <a:cs typeface="+mn-cs"/>
              </a:rPr>
              <a:t>• Bedside or ward round teaching by supervisors, including registrars.</a:t>
            </a:r>
          </a:p>
          <a:p>
            <a:r>
              <a:rPr lang="en-AU" sz="1200" b="0" i="0" kern="1200" dirty="0">
                <a:solidFill>
                  <a:schemeClr val="tx1"/>
                </a:solidFill>
                <a:effectLst/>
                <a:latin typeface="+mn-lt"/>
                <a:ea typeface="+mn-ea"/>
                <a:cs typeface="+mn-cs"/>
              </a:rPr>
              <a:t>• Team or unit-based activities, including: </a:t>
            </a:r>
          </a:p>
          <a:p>
            <a:r>
              <a:rPr lang="en-AU" sz="1200" b="0" i="0" kern="1200" dirty="0">
                <a:solidFill>
                  <a:schemeClr val="tx1"/>
                </a:solidFill>
                <a:effectLst/>
                <a:latin typeface="+mn-lt"/>
                <a:ea typeface="+mn-ea"/>
                <a:cs typeface="+mn-cs"/>
              </a:rPr>
              <a:t>– radiology and pathology meetings</a:t>
            </a:r>
          </a:p>
          <a:p>
            <a:r>
              <a:rPr lang="en-AU" sz="1200" b="0" i="0" kern="1200" dirty="0">
                <a:solidFill>
                  <a:schemeClr val="tx1"/>
                </a:solidFill>
                <a:effectLst/>
                <a:latin typeface="+mn-lt"/>
                <a:ea typeface="+mn-ea"/>
                <a:cs typeface="+mn-cs"/>
              </a:rPr>
              <a:t>– multidisciplinary meetings</a:t>
            </a:r>
          </a:p>
          <a:p>
            <a:r>
              <a:rPr lang="en-AU" sz="1200" b="0" i="0" kern="1200" dirty="0">
                <a:solidFill>
                  <a:schemeClr val="tx1"/>
                </a:solidFill>
                <a:effectLst/>
                <a:latin typeface="+mn-lt"/>
                <a:ea typeface="+mn-ea"/>
                <a:cs typeface="+mn-cs"/>
              </a:rPr>
              <a:t>– mortality and morbidity audits</a:t>
            </a:r>
          </a:p>
          <a:p>
            <a:r>
              <a:rPr lang="en-AU" sz="1200" b="0" i="0" kern="1200" dirty="0">
                <a:solidFill>
                  <a:schemeClr val="tx1"/>
                </a:solidFill>
                <a:effectLst/>
                <a:latin typeface="+mn-lt"/>
                <a:ea typeface="+mn-ea"/>
                <a:cs typeface="+mn-cs"/>
              </a:rPr>
              <a:t>– case presentations and seminars</a:t>
            </a:r>
          </a:p>
          <a:p>
            <a:r>
              <a:rPr lang="en-AU" sz="1200" b="0" i="0" kern="1200" dirty="0">
                <a:solidFill>
                  <a:schemeClr val="tx1"/>
                </a:solidFill>
                <a:effectLst/>
                <a:latin typeface="+mn-lt"/>
                <a:ea typeface="+mn-ea"/>
                <a:cs typeface="+mn-cs"/>
              </a:rPr>
              <a:t>– journal clubs</a:t>
            </a:r>
          </a:p>
          <a:p>
            <a:r>
              <a:rPr lang="en-AU" sz="1200" b="0" i="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 Teaching by other health professionals during patient clinical care</a:t>
            </a:r>
          </a:p>
          <a:p>
            <a:r>
              <a:rPr lang="en-AU" sz="1200" b="0" i="0" kern="1200" dirty="0">
                <a:solidFill>
                  <a:schemeClr val="tx1"/>
                </a:solidFill>
                <a:effectLst/>
                <a:latin typeface="+mn-lt"/>
                <a:ea typeface="+mn-ea"/>
                <a:cs typeface="+mn-cs"/>
              </a:rPr>
              <a:t>• Simulation-based training</a:t>
            </a:r>
          </a:p>
          <a:p>
            <a:r>
              <a:rPr lang="en-AU" sz="1200" b="0" i="0" kern="1200" dirty="0">
                <a:solidFill>
                  <a:schemeClr val="tx1"/>
                </a:solidFill>
                <a:effectLst/>
                <a:latin typeface="+mn-lt"/>
                <a:ea typeface="+mn-ea"/>
                <a:cs typeface="+mn-cs"/>
              </a:rPr>
              <a:t>• Online training modules</a:t>
            </a:r>
          </a:p>
          <a:p>
            <a:r>
              <a:rPr lang="en-AU" sz="1200" b="0" i="0" kern="1200" dirty="0">
                <a:solidFill>
                  <a:schemeClr val="tx1"/>
                </a:solidFill>
                <a:effectLst/>
                <a:latin typeface="+mn-lt"/>
                <a:ea typeface="+mn-ea"/>
                <a:cs typeface="+mn-cs"/>
              </a:rPr>
              <a:t>• Face to face or online teaching within vocational (specialty) training programs</a:t>
            </a:r>
          </a:p>
          <a:p>
            <a:r>
              <a:rPr lang="en-AU" sz="1200" b="0" i="0" kern="1200" dirty="0">
                <a:solidFill>
                  <a:schemeClr val="tx1"/>
                </a:solidFill>
                <a:effectLst/>
                <a:latin typeface="+mn-lt"/>
                <a:ea typeface="+mn-ea"/>
                <a:cs typeface="+mn-cs"/>
              </a:rPr>
              <a:t>• Grand rounds</a:t>
            </a:r>
          </a:p>
          <a:p>
            <a:r>
              <a:rPr lang="en-AU" sz="1200" b="0" i="0" kern="1200" dirty="0">
                <a:solidFill>
                  <a:schemeClr val="tx1"/>
                </a:solidFill>
                <a:effectLst/>
                <a:latin typeface="+mn-lt"/>
                <a:ea typeface="+mn-ea"/>
                <a:cs typeface="+mn-cs"/>
              </a:rPr>
              <a:t>• Quality improvement activities</a:t>
            </a:r>
          </a:p>
          <a:p>
            <a:endParaRPr lang="en-AU"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8033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Health Ministers have agreed to the development of a national e-portfolio to support prevocational training.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The e-portfolio will be web-based and accessible from desktop or mobile devices.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Implementation</a:t>
            </a:r>
            <a:r>
              <a:rPr lang="en-AU" sz="1200" b="0" i="0" kern="1200" baseline="0" dirty="0">
                <a:solidFill>
                  <a:schemeClr val="tx1"/>
                </a:solidFill>
                <a:effectLst/>
                <a:latin typeface="+mn-lt"/>
                <a:ea typeface="+mn-ea"/>
                <a:cs typeface="+mn-cs"/>
              </a:rPr>
              <a:t> has delayed until 2025</a:t>
            </a:r>
            <a:endParaRPr lang="en-AU"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When it becomes available, the e-portfolio will be used by prevocational doctors to access all framework documents, as well as their rotations, term descriptions and supervisors. The e-portfolio will automatically create a learning plan for each term,</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will be able to be adjusted, and will automatically map progress against the Prevocational Outcome Statements.</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Supervisors will enter their feedback onto the e-portfolio and prevocational doctors will be able to enter self-reflections on their progress and learning needs.</a:t>
            </a:r>
          </a:p>
          <a:p>
            <a:endParaRPr lang="en-AU" dirty="0"/>
          </a:p>
        </p:txBody>
      </p:sp>
    </p:spTree>
    <p:extLst>
      <p:ext uri="{BB962C8B-B14F-4D97-AF65-F5344CB8AC3E}">
        <p14:creationId xmlns:p14="http://schemas.microsoft.com/office/powerpoint/2010/main" val="1618028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Prevocational doctors must be supervised at a level appropriate to their experience and responsibilities at all times. </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In each term the supervision arrangements should be clear and explicit and be included in the term description.</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Prevocational doctors should never be put in a position where they are asked to take on a level of responsibility beyond their scope of practice or perform procedures without an appropriate level of supervision. </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In each term the supervision arrangements should be clear and explicit and be included in the term description. </a:t>
            </a:r>
          </a:p>
          <a:p>
            <a:pPr marL="0" indent="0">
              <a:buFont typeface="Arial" panose="020B0604020202020204" pitchFamily="34" charset="0"/>
              <a:buNone/>
            </a:pPr>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There is usually more than one supervisor, each with different responsibilities: </a:t>
            </a:r>
          </a:p>
          <a:p>
            <a:r>
              <a:rPr lang="en-AU" sz="2000" b="1" dirty="0"/>
              <a:t>A </a:t>
            </a:r>
            <a:r>
              <a:rPr lang="en-AU" sz="2000" b="1" i="1" dirty="0"/>
              <a:t>Term Supervisor </a:t>
            </a:r>
            <a:r>
              <a:rPr lang="en-AU" sz="2000" dirty="0"/>
              <a:t>– usually a consultant or head of unit. This person is responsible for term orientation and assessment and may also provide clinical supervision for some or all of the term. </a:t>
            </a:r>
          </a:p>
          <a:p>
            <a:r>
              <a:rPr lang="en-AU" sz="2000" b="1" dirty="0"/>
              <a:t>An additional clinical supervisor</a:t>
            </a:r>
            <a:r>
              <a:rPr lang="en-AU" sz="2000" dirty="0"/>
              <a:t>:</a:t>
            </a:r>
          </a:p>
          <a:p>
            <a:pPr lvl="1"/>
            <a:r>
              <a:rPr lang="en-AU" sz="1800" dirty="0"/>
              <a:t>A consultant, senior medical practitioner or a registrar. </a:t>
            </a:r>
          </a:p>
          <a:p>
            <a:pPr lvl="1"/>
            <a:r>
              <a:rPr lang="en-AU" sz="1800" dirty="0"/>
              <a:t>This person in this role might change during the term and could also be the term supervisor. </a:t>
            </a:r>
          </a:p>
          <a:p>
            <a:pPr lvl="1"/>
            <a:r>
              <a:rPr lang="en-AU" sz="1800" dirty="0"/>
              <a:t>Provides informal feedback and contributes to assessments and can conduct the mid-term assessment. </a:t>
            </a:r>
          </a:p>
          <a:p>
            <a:pPr lvl="1"/>
            <a:r>
              <a:rPr lang="en-AU" sz="1800" dirty="0"/>
              <a:t>Should be at last PGY3 level.</a:t>
            </a:r>
          </a:p>
          <a:p>
            <a:endParaRPr lang="en-AU" sz="1200" b="0" i="0" u="none" strike="noStrike" kern="1200" baseline="0" dirty="0">
              <a:solidFill>
                <a:schemeClr val="tx1"/>
              </a:solidFill>
              <a:latin typeface="+mn-lt"/>
              <a:ea typeface="+mn-ea"/>
              <a:cs typeface="+mn-cs"/>
            </a:endParaRPr>
          </a:p>
          <a:p>
            <a:endParaRPr lang="en-AU" dirty="0"/>
          </a:p>
        </p:txBody>
      </p:sp>
    </p:spTree>
    <p:extLst>
      <p:ext uri="{BB962C8B-B14F-4D97-AF65-F5344CB8AC3E}">
        <p14:creationId xmlns:p14="http://schemas.microsoft.com/office/powerpoint/2010/main" val="428686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Work-based assessment is an important part of prevocational training to ensure PGY1 and PGY2 doctors acquire the skills and knowledge outlined in the AMC </a:t>
            </a:r>
            <a:r>
              <a:rPr lang="en-AU" sz="1200" b="0" i="1" u="none" strike="noStrike" kern="1200" baseline="0" dirty="0">
                <a:solidFill>
                  <a:schemeClr val="tx1"/>
                </a:solidFill>
                <a:latin typeface="+mn-lt"/>
                <a:ea typeface="+mn-ea"/>
                <a:cs typeface="+mn-cs"/>
              </a:rPr>
              <a:t>Prevocational Outcome Statements</a:t>
            </a:r>
            <a:r>
              <a:rPr lang="en-AU" sz="1200" b="0" i="0" u="none" strike="noStrike" kern="1200" baseline="0" dirty="0">
                <a:solidFill>
                  <a:schemeClr val="tx1"/>
                </a:solidFill>
                <a:latin typeface="+mn-lt"/>
                <a:ea typeface="+mn-ea"/>
                <a:cs typeface="+mn-cs"/>
              </a:rPr>
              <a:t>. </a:t>
            </a:r>
          </a:p>
          <a:p>
            <a:pPr fontAlgn="base"/>
            <a:r>
              <a:rPr lang="en-AU" sz="1200" b="1" i="0" kern="1200" dirty="0">
                <a:solidFill>
                  <a:schemeClr val="tx1"/>
                </a:solidFill>
                <a:effectLst/>
                <a:latin typeface="+mn-lt"/>
                <a:ea typeface="+mn-ea"/>
                <a:cs typeface="+mn-cs"/>
              </a:rPr>
              <a:t>Beginning of term discussion:</a:t>
            </a:r>
            <a:r>
              <a:rPr lang="en-AU" sz="1200" b="0" i="0" kern="1200" dirty="0">
                <a:solidFill>
                  <a:schemeClr val="tx1"/>
                </a:solidFill>
                <a:effectLst/>
                <a:latin typeface="+mn-lt"/>
                <a:ea typeface="+mn-ea"/>
                <a:cs typeface="+mn-cs"/>
              </a:rPr>
              <a:t> At the start of every term, there is a meeting between the TMO and their Term Supervisor to discuss the role and the learning objectives for the term. </a:t>
            </a:r>
          </a:p>
          <a:p>
            <a:pPr fontAlgn="base"/>
            <a:r>
              <a:rPr lang="en-AU" sz="1200" b="1" i="0" kern="1200" dirty="0">
                <a:solidFill>
                  <a:schemeClr val="tx1"/>
                </a:solidFill>
                <a:effectLst/>
                <a:latin typeface="+mn-lt"/>
                <a:ea typeface="+mn-ea"/>
                <a:cs typeface="+mn-cs"/>
              </a:rPr>
              <a:t>Midterm assessment: Following the beginning of term discussion,</a:t>
            </a:r>
            <a:r>
              <a:rPr lang="en-AU" sz="1200" b="0" i="0" kern="1200" baseline="0" dirty="0">
                <a:solidFill>
                  <a:schemeClr val="tx1"/>
                </a:solidFill>
                <a:effectLst/>
                <a:latin typeface="+mn-lt"/>
                <a:ea typeface="+mn-ea"/>
                <a:cs typeface="+mn-cs"/>
              </a:rPr>
              <a:t> p</a:t>
            </a:r>
            <a:r>
              <a:rPr lang="en-AU" sz="1200" b="0" i="0" kern="1200" dirty="0">
                <a:solidFill>
                  <a:schemeClr val="tx1"/>
                </a:solidFill>
                <a:effectLst/>
                <a:latin typeface="+mn-lt"/>
                <a:ea typeface="+mn-ea"/>
                <a:cs typeface="+mn-cs"/>
              </a:rPr>
              <a:t>revocational doctors will arrange a </a:t>
            </a:r>
            <a:r>
              <a:rPr lang="en-AU" sz="1200" b="0" i="0" kern="1200" baseline="0" dirty="0">
                <a:solidFill>
                  <a:schemeClr val="tx1"/>
                </a:solidFill>
                <a:effectLst/>
                <a:latin typeface="+mn-lt"/>
                <a:ea typeface="+mn-ea"/>
                <a:cs typeface="+mn-cs"/>
              </a:rPr>
              <a:t>mid-term </a:t>
            </a:r>
            <a:r>
              <a:rPr lang="en-AU" sz="1200" b="0" i="0" kern="1200" dirty="0">
                <a:solidFill>
                  <a:schemeClr val="tx1"/>
                </a:solidFill>
                <a:effectLst/>
                <a:latin typeface="+mn-lt"/>
                <a:ea typeface="+mn-ea"/>
                <a:cs typeface="+mn-cs"/>
              </a:rPr>
              <a:t>discussion which can be completed by the Term Supervisor or an additional clinical supervisor, such as registrar or another consultant.</a:t>
            </a:r>
          </a:p>
          <a:p>
            <a:pPr fontAlgn="base"/>
            <a:r>
              <a:rPr lang="en-AU" sz="1200" b="1" i="0" kern="1200" dirty="0">
                <a:solidFill>
                  <a:schemeClr val="tx1"/>
                </a:solidFill>
                <a:effectLst/>
                <a:latin typeface="+mn-lt"/>
                <a:ea typeface="+mn-ea"/>
                <a:cs typeface="+mn-cs"/>
              </a:rPr>
              <a:t>End-of-term assessment:</a:t>
            </a:r>
            <a:r>
              <a:rPr lang="en-AU" sz="1200" b="0" i="0" kern="1200" dirty="0">
                <a:solidFill>
                  <a:schemeClr val="tx1"/>
                </a:solidFill>
                <a:effectLst/>
                <a:latin typeface="+mn-lt"/>
                <a:ea typeface="+mn-ea"/>
                <a:cs typeface="+mn-cs"/>
              </a:rPr>
              <a:t> This assessment must be completed by the Term Supervisor, who will also assess and provide feedback on whether the prevocational doctor has met the learning objectives identified at the beginning of the term or at an EPA or midterm assessment.</a:t>
            </a:r>
            <a:endParaRPr lang="en-AU"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These assessments are based on achievement of the AMC Prevocational Outcome Statements. Prevocational doctors</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At the end of each year the prevocational doctor’s performance will be reviewed by the LHNs Assessment Review Panel, based on end-of-term assessments, assessment of the EPAs and any additional learning activities that have been documented.</a:t>
            </a:r>
          </a:p>
        </p:txBody>
      </p:sp>
    </p:spTree>
    <p:extLst>
      <p:ext uri="{BB962C8B-B14F-4D97-AF65-F5344CB8AC3E}">
        <p14:creationId xmlns:p14="http://schemas.microsoft.com/office/powerpoint/2010/main" val="3927482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An example of how assessments could occur in a term.</a:t>
            </a:r>
          </a:p>
        </p:txBody>
      </p:sp>
    </p:spTree>
    <p:extLst>
      <p:ext uri="{BB962C8B-B14F-4D97-AF65-F5344CB8AC3E}">
        <p14:creationId xmlns:p14="http://schemas.microsoft.com/office/powerpoint/2010/main" val="2935249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EPAs are expected to completed during the routine work of the prevocational doctor with supervisors making a judgement about how safely you can perform your work, and your level of entrusability.</a:t>
            </a:r>
          </a:p>
          <a:p>
            <a:pPr marL="171450" indent="-171450">
              <a:buFont typeface="Arial" panose="020B0604020202020204" pitchFamily="34" charset="0"/>
              <a:buChar char="•"/>
            </a:pPr>
            <a:r>
              <a:rPr lang="en-AU" dirty="0"/>
              <a:t>The supervisor’s assessment is not a pass or fail. It is a judgement of the prevocational doctor’s degree of entrustability for the work being observed.</a:t>
            </a:r>
          </a:p>
          <a:p>
            <a:pPr marL="171450" indent="-171450">
              <a:buFont typeface="Arial" panose="020B0604020202020204" pitchFamily="34" charset="0"/>
              <a:buChar char="•"/>
            </a:pPr>
            <a:r>
              <a:rPr lang="en-AU" dirty="0"/>
              <a:t>EPAs will be able to be assessed by specialists or equivalent and some will be able to be assessed by registrars, nurses, pharmacists and others as appropriate.</a:t>
            </a:r>
          </a:p>
          <a:p>
            <a:pPr marL="171450" indent="-171450">
              <a:buFont typeface="Arial" panose="020B0604020202020204" pitchFamily="34" charset="0"/>
              <a:buChar char="•"/>
            </a:pPr>
            <a:r>
              <a:rPr lang="en-AU" dirty="0"/>
              <a:t>At least one EPA assessment per term should be completed by the term supervisor; others can be completed by other clinical supervisors, the registrar, other health professionals</a:t>
            </a:r>
          </a:p>
          <a:p>
            <a:pPr marL="171450" indent="-171450">
              <a:buFont typeface="Arial" panose="020B0604020202020204" pitchFamily="34" charset="0"/>
              <a:buChar char="•"/>
            </a:pPr>
            <a:r>
              <a:rPr lang="en-AU" dirty="0"/>
              <a:t>EPA 1 will be assessed at least once in each term and EPAs 2-4 will be assessed at least twice throughout the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An EPA assessment should be able to be completed in 10 minutes or</a:t>
            </a:r>
            <a:r>
              <a:rPr lang="en-AU" baseline="0" dirty="0"/>
              <a:t> less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number of EPA assessments is a minimum of 10 across each year with this achieved by completion of 2 or 3 each term.</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3611580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The supervisor’s assessment is not a pass or fail. It is a judgement of the prevocational doctor’s degree of entrustability for the work being observed.</a:t>
            </a:r>
          </a:p>
          <a:p>
            <a:r>
              <a:rPr lang="en-AU" sz="1200" b="0" i="0" u="none" strike="noStrike" kern="1200" baseline="0" dirty="0">
                <a:solidFill>
                  <a:schemeClr val="tx1"/>
                </a:solidFill>
                <a:latin typeface="+mn-lt"/>
                <a:ea typeface="+mn-ea"/>
                <a:cs typeface="+mn-cs"/>
              </a:rPr>
              <a:t>The level of supervision required for the doctor to safely perform the specific clinical task you observed. There are three levels of entrustability: </a:t>
            </a:r>
          </a:p>
          <a:p>
            <a:r>
              <a:rPr lang="en-AU" sz="1200" b="0" i="0" u="none" strike="noStrike" kern="1200" baseline="0" dirty="0">
                <a:solidFill>
                  <a:schemeClr val="tx1"/>
                </a:solidFill>
                <a:latin typeface="+mn-lt"/>
                <a:ea typeface="+mn-ea"/>
                <a:cs typeface="+mn-cs"/>
              </a:rPr>
              <a:t>- requires direct supervision - the supervisor needs to directly observe the work. </a:t>
            </a:r>
          </a:p>
          <a:p>
            <a:r>
              <a:rPr lang="en-AU" sz="1200" b="0" i="0" u="none" strike="noStrike" kern="1200" baseline="0" dirty="0">
                <a:solidFill>
                  <a:schemeClr val="tx1"/>
                </a:solidFill>
                <a:latin typeface="+mn-lt"/>
                <a:ea typeface="+mn-ea"/>
                <a:cs typeface="+mn-cs"/>
              </a:rPr>
              <a:t>- requires proximal supervision – the supervisor needs to be easily contacted and available to provide immediate and detailed review of the work. </a:t>
            </a:r>
          </a:p>
          <a:p>
            <a:r>
              <a:rPr lang="en-AU" sz="1200" b="0" i="0" u="none" strike="noStrike" kern="1200" baseline="0" dirty="0">
                <a:solidFill>
                  <a:schemeClr val="tx1"/>
                </a:solidFill>
                <a:latin typeface="+mn-lt"/>
                <a:ea typeface="+mn-ea"/>
                <a:cs typeface="+mn-cs"/>
              </a:rPr>
              <a:t>- requires minimal supervision – the supervisor trusts the prevocational doctor to complete the task. </a:t>
            </a:r>
          </a:p>
          <a:p>
            <a:endParaRPr lang="en-AU" dirty="0"/>
          </a:p>
        </p:txBody>
      </p:sp>
    </p:spTree>
    <p:extLst>
      <p:ext uri="{BB962C8B-B14F-4D97-AF65-F5344CB8AC3E}">
        <p14:creationId xmlns:p14="http://schemas.microsoft.com/office/powerpoint/2010/main" val="241540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826070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12213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ltLang="en-US" sz="1200" dirty="0">
                <a:latin typeface="Arial" charset="0"/>
                <a:cs typeface="Arial" charset="0"/>
              </a:rPr>
              <a:t>At the end of the intern year,</a:t>
            </a:r>
            <a:r>
              <a:rPr lang="en-AU" altLang="en-US" sz="1200" baseline="0" dirty="0">
                <a:latin typeface="Arial" charset="0"/>
                <a:cs typeface="Arial" charset="0"/>
              </a:rPr>
              <a:t> Prevocational doctors apply to the Medical Board of Australia for general registration</a:t>
            </a:r>
          </a:p>
          <a:p>
            <a:pPr marL="171450" indent="-171450">
              <a:buFont typeface="Arial" panose="020B0604020202020204" pitchFamily="34" charset="0"/>
              <a:buChar char="•"/>
            </a:pPr>
            <a:r>
              <a:rPr lang="en-AU" altLang="en-US" sz="1200" baseline="0" dirty="0">
                <a:latin typeface="Arial" charset="0"/>
                <a:cs typeface="Arial" charset="0"/>
              </a:rPr>
              <a:t>By considering the assessment outcomes from EPAs, end-of-term, and midterm assessments, the LHNs Assessment panel will decide whether the prevocational outcomes have been achieved at the end of the year.</a:t>
            </a:r>
          </a:p>
          <a:p>
            <a:pPr marL="171450" indent="-171450">
              <a:buFont typeface="Arial" panose="020B0604020202020204" pitchFamily="34" charset="0"/>
              <a:buChar char="•"/>
            </a:pPr>
            <a:r>
              <a:rPr lang="en-AU" altLang="en-US" sz="1200" baseline="0" dirty="0">
                <a:latin typeface="Arial" charset="0"/>
                <a:cs typeface="Arial" charset="0"/>
              </a:rPr>
              <a:t>Ensuring the prevocational doctor has undertaken 47 weeks of supervised practice in at least four accredited terms in different specialties with the required types of clinical exposure</a:t>
            </a:r>
          </a:p>
          <a:p>
            <a:pPr marL="171450" indent="-171450">
              <a:buFont typeface="Arial" panose="020B0604020202020204" pitchFamily="34" charset="0"/>
              <a:buChar char="•"/>
            </a:pPr>
            <a:r>
              <a:rPr lang="en-AU" altLang="en-US" sz="1200" baseline="0" dirty="0">
                <a:latin typeface="Arial" charset="0"/>
                <a:cs typeface="Arial" charset="0"/>
              </a:rPr>
              <a:t>There is no minimum number of end-of-term assessments that must be passed and no minimum number of EPA assessments at the level of ‘requires minimal supervision.’ </a:t>
            </a:r>
          </a:p>
          <a:p>
            <a:pPr marL="171450" indent="-171450">
              <a:buFont typeface="Arial" panose="020B0604020202020204" pitchFamily="34" charset="0"/>
              <a:buChar char="•"/>
            </a:pPr>
            <a:r>
              <a:rPr lang="en-AU" altLang="en-US" sz="1200" baseline="0" dirty="0">
                <a:latin typeface="Arial" charset="0"/>
                <a:cs typeface="Arial" charset="0"/>
              </a:rPr>
              <a:t>The panel’s role is to make an assessment of whether the prevocational doctor has the skills and knowledge outlined in the outcome statements</a:t>
            </a:r>
            <a:endParaRPr lang="en-AU" dirty="0"/>
          </a:p>
        </p:txBody>
      </p:sp>
    </p:spTree>
    <p:extLst>
      <p:ext uri="{BB962C8B-B14F-4D97-AF65-F5344CB8AC3E}">
        <p14:creationId xmlns:p14="http://schemas.microsoft.com/office/powerpoint/2010/main" val="1459382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Prevocational doctors have rights to an appropriate level of supervision, to an education program, and to a safe workplace free from bullying, harassment and discrimination.</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As a supervisor, you can expect to be supported by your LHN through training in the framework. </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The National Framework includes a requirement that all PGY1 and PGY2 term supervisors complete training in supervision,</a:t>
            </a:r>
            <a:endParaRPr lang="en-AU" dirty="0"/>
          </a:p>
        </p:txBody>
      </p:sp>
    </p:spTree>
    <p:extLst>
      <p:ext uri="{BB962C8B-B14F-4D97-AF65-F5344CB8AC3E}">
        <p14:creationId xmlns:p14="http://schemas.microsoft.com/office/powerpoint/2010/main" val="1500332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Prevocational training can be physically, intellectually and emotionally challenging. It is important that you monitor and maintain TMO</a:t>
            </a:r>
            <a:r>
              <a:rPr lang="en-AU" baseline="0" dirty="0"/>
              <a:t> </a:t>
            </a:r>
            <a:r>
              <a:rPr lang="en-AU" dirty="0"/>
              <a:t>wellbeing and mental and physical health during PGY1 and PGY2, and as they progress further in</a:t>
            </a:r>
            <a:r>
              <a:rPr lang="en-AU" baseline="0" dirty="0"/>
              <a:t> their</a:t>
            </a:r>
            <a:r>
              <a:rPr lang="en-AU" dirty="0"/>
              <a:t> medical career.</a:t>
            </a:r>
          </a:p>
          <a:p>
            <a:pPr marL="171450" indent="-171450">
              <a:buFont typeface="Arial" panose="020B0604020202020204" pitchFamily="34" charset="0"/>
              <a:buChar char="•"/>
            </a:pPr>
            <a:r>
              <a:rPr lang="en-AU" dirty="0"/>
              <a:t>It is recommended that TMOs have their own general practitioner which is critical to maintaining good health and wellbeing throughout their career.</a:t>
            </a:r>
          </a:p>
          <a:p>
            <a:pPr marL="171450" indent="-171450">
              <a:buFont typeface="Arial" panose="020B0604020202020204" pitchFamily="34" charset="0"/>
              <a:buChar char="•"/>
            </a:pPr>
            <a:r>
              <a:rPr lang="en-AU" dirty="0"/>
              <a:t>Under the National Standards,</a:t>
            </a:r>
            <a:r>
              <a:rPr lang="en-AU" baseline="0" dirty="0"/>
              <a:t> </a:t>
            </a:r>
            <a:r>
              <a:rPr lang="en-AU" dirty="0"/>
              <a:t>LHNs have obligations to monitor and optimise TMO</a:t>
            </a:r>
            <a:r>
              <a:rPr lang="en-AU" baseline="0" dirty="0"/>
              <a:t> </a:t>
            </a:r>
            <a:r>
              <a:rPr lang="en-AU" dirty="0"/>
              <a:t>wellbeing, ensure that workload is not excessive and provide adequate supervision and support.</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If you have concerns about TMOs personal wellbeing or have witnessed or experienced bullying, harassment or discrimination, it is very important that you seek help. There will be a number of individuals in your LHN who have the experience and authority to provide this help, including your Director of Clinical Training (DCT), your Medical Education Officer (MEO) or your Executive Director of Medical Services (EDMS). </a:t>
            </a:r>
          </a:p>
          <a:p>
            <a:pPr marL="171450" indent="-171450">
              <a:buFont typeface="Arial" panose="020B0604020202020204" pitchFamily="34" charset="0"/>
              <a:buChar char="•"/>
            </a:pPr>
            <a:r>
              <a:rPr lang="en-AU" dirty="0"/>
              <a:t>You can also contact Doctors Health Programs. </a:t>
            </a:r>
            <a:r>
              <a:rPr lang="en-AU"/>
              <a:t>Access telephone support at any time of the day from the Doctors’ Health SA confidential GP support for SA doctors and Medical Students, and can also access support from services such as Lifeline or Beyond Blue.</a:t>
            </a:r>
          </a:p>
          <a:p>
            <a:endParaRPr lang="en-AU" dirty="0"/>
          </a:p>
        </p:txBody>
      </p:sp>
    </p:spTree>
    <p:extLst>
      <p:ext uri="{BB962C8B-B14F-4D97-AF65-F5344CB8AC3E}">
        <p14:creationId xmlns:p14="http://schemas.microsoft.com/office/powerpoint/2010/main" val="3927482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Individual LHNs develop and deliver prevocational training programs, and both the programs and the individual terms within them must be accredited.</a:t>
            </a:r>
          </a:p>
          <a:p>
            <a:pPr marL="171450" indent="-171450">
              <a:buFont typeface="Arial" panose="020B0604020202020204" pitchFamily="34" charset="0"/>
              <a:buChar char="•"/>
            </a:pPr>
            <a:r>
              <a:rPr lang="en-AU" dirty="0"/>
              <a:t>Accreditation is a process of external peer review of a training program against the AMC National Standards and Requirements for Prevocational (PGY1 and PGY2) Training Programs and Terms. </a:t>
            </a:r>
          </a:p>
          <a:p>
            <a:pPr marL="171450" indent="-171450">
              <a:buFont typeface="Arial" panose="020B0604020202020204" pitchFamily="34" charset="0"/>
              <a:buChar char="•"/>
            </a:pPr>
            <a:r>
              <a:rPr lang="en-AU" dirty="0"/>
              <a:t>The S</a:t>
            </a:r>
            <a:r>
              <a:rPr lang="en-AU" baseline="0" dirty="0"/>
              <a:t>A MET Health Advisory Council Accreditation Committee</a:t>
            </a:r>
            <a:r>
              <a:rPr lang="en-AU" dirty="0"/>
              <a:t> appoints accreditation teams, which include prevocational doctors or registrars, to accredit prevocational training programs and terms against the criteria described in the national standards.</a:t>
            </a:r>
          </a:p>
          <a:p>
            <a:pPr marL="171450" indent="-171450">
              <a:buFont typeface="Arial" panose="020B0604020202020204" pitchFamily="34" charset="0"/>
              <a:buChar char="•"/>
            </a:pPr>
            <a:r>
              <a:rPr lang="en-AU" dirty="0"/>
              <a:t>These criteria outline minimum standards, including for program structure, governance, content and delivery, clinical experience, supervision and support, feedback and assessment.</a:t>
            </a:r>
          </a:p>
          <a:p>
            <a:pPr marL="171450" indent="-171450">
              <a:buFont typeface="Arial" panose="020B0604020202020204" pitchFamily="34" charset="0"/>
              <a:buChar char="•"/>
            </a:pPr>
            <a:r>
              <a:rPr lang="en-AU" dirty="0"/>
              <a:t>SA MET in turn is accredited by the AMC, which also accredits medical schools and specialist colleges. </a:t>
            </a:r>
          </a:p>
          <a:p>
            <a:pPr marL="171450" indent="-171450">
              <a:buFont typeface="Arial" panose="020B0604020202020204" pitchFamily="34" charset="0"/>
              <a:buChar char="•"/>
            </a:pPr>
            <a:r>
              <a:rPr lang="en-AU" dirty="0"/>
              <a:t>Based on the accreditation team’s report, the AMC makes recommendations to the Medical Board of Australia, which then approves SA</a:t>
            </a:r>
            <a:r>
              <a:rPr lang="en-AU" baseline="0" dirty="0"/>
              <a:t> MET </a:t>
            </a:r>
            <a:r>
              <a:rPr lang="en-AU" dirty="0"/>
              <a:t>to accredit your training program.</a:t>
            </a:r>
          </a:p>
        </p:txBody>
      </p:sp>
    </p:spTree>
    <p:extLst>
      <p:ext uri="{BB962C8B-B14F-4D97-AF65-F5344CB8AC3E}">
        <p14:creationId xmlns:p14="http://schemas.microsoft.com/office/powerpoint/2010/main" val="3252309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927482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88875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Australian medical graduates receive provisional registration from the Medical Board of Australia and must complete a year of work-based generalist training in an accredited PGY1 program before general registration.</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A small minority begin specialty training in PGY2, however as part of the Framework most go on to complete a second year of generalist training.</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These two years make up prevocational training and are supported by a new National Framework for Prevocational Medical Training</a:t>
            </a:r>
            <a:r>
              <a:rPr lang="en-AU" sz="1200" b="0" i="1" u="none" strike="noStrike" kern="1200" baseline="0" dirty="0">
                <a:solidFill>
                  <a:schemeClr val="tx1"/>
                </a:solidFill>
                <a:latin typeface="+mn-lt"/>
                <a:ea typeface="+mn-ea"/>
                <a:cs typeface="+mn-cs"/>
              </a:rPr>
              <a:t>, </a:t>
            </a:r>
            <a:r>
              <a:rPr lang="en-AU" sz="1200" b="0" i="0" u="none" strike="noStrike" kern="1200" baseline="0" dirty="0">
                <a:solidFill>
                  <a:schemeClr val="tx1"/>
                </a:solidFill>
                <a:latin typeface="+mn-lt"/>
                <a:ea typeface="+mn-ea"/>
                <a:cs typeface="+mn-cs"/>
              </a:rPr>
              <a:t>to be implemented in 2024 for PGY1 and 2025 for PGY2. </a:t>
            </a:r>
            <a:endParaRPr lang="en-AU" dirty="0"/>
          </a:p>
        </p:txBody>
      </p:sp>
    </p:spTree>
    <p:extLst>
      <p:ext uri="{BB962C8B-B14F-4D97-AF65-F5344CB8AC3E}">
        <p14:creationId xmlns:p14="http://schemas.microsoft.com/office/powerpoint/2010/main" val="322246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t>The goals of</a:t>
            </a:r>
            <a:r>
              <a:rPr lang="en-AU" sz="1200" baseline="0" dirty="0"/>
              <a:t> the framework are:</a:t>
            </a:r>
          </a:p>
          <a:p>
            <a:pPr marL="171450" indent="-171450">
              <a:buFont typeface="Arial" panose="020B0604020202020204" pitchFamily="34" charset="0"/>
              <a:buChar char="•"/>
            </a:pPr>
            <a:r>
              <a:rPr lang="en-AU" sz="1200" baseline="0" dirty="0"/>
              <a:t>Align with community health needs</a:t>
            </a:r>
          </a:p>
          <a:p>
            <a:pPr marL="171450" indent="-171450">
              <a:buFont typeface="Arial" panose="020B0604020202020204" pitchFamily="34" charset="0"/>
              <a:buChar char="•"/>
            </a:pPr>
            <a:r>
              <a:rPr lang="en-AU" sz="1200" baseline="0" dirty="0"/>
              <a:t>Longitudinal approach </a:t>
            </a:r>
          </a:p>
          <a:p>
            <a:pPr marL="171450" indent="-171450">
              <a:buFont typeface="Arial" panose="020B0604020202020204" pitchFamily="34" charset="0"/>
              <a:buChar char="•"/>
            </a:pPr>
            <a:r>
              <a:rPr lang="en-AU" sz="1200" baseline="0" dirty="0"/>
              <a:t>Strengthen Aboriginal and Torres Strait Islander health</a:t>
            </a:r>
          </a:p>
          <a:p>
            <a:pPr marL="171450" indent="-171450">
              <a:buFont typeface="Arial" panose="020B0604020202020204" pitchFamily="34" charset="0"/>
              <a:buChar char="•"/>
            </a:pPr>
            <a:r>
              <a:rPr lang="en-AU" sz="1200" baseline="0" dirty="0"/>
              <a:t>Provide broad generalist experiences</a:t>
            </a:r>
          </a:p>
          <a:p>
            <a:pPr marL="171450" indent="-171450">
              <a:buFont typeface="Arial" panose="020B0604020202020204" pitchFamily="34" charset="0"/>
              <a:buChar char="•"/>
            </a:pPr>
            <a:r>
              <a:rPr lang="en-AU" sz="1200" baseline="0" dirty="0"/>
              <a:t>Improve supervision and feedback</a:t>
            </a:r>
          </a:p>
          <a:p>
            <a:pPr marL="171450" indent="-171450">
              <a:buFont typeface="Arial" panose="020B0604020202020204" pitchFamily="34" charset="0"/>
              <a:buChar char="•"/>
            </a:pPr>
            <a:r>
              <a:rPr lang="en-AU" sz="1200" baseline="0" dirty="0"/>
              <a:t>Increase emphasis on wellbeing</a:t>
            </a:r>
          </a:p>
          <a:p>
            <a:pPr marL="171450" indent="-171450">
              <a:buFont typeface="Arial" panose="020B0604020202020204" pitchFamily="34" charset="0"/>
              <a:buChar char="•"/>
            </a:pPr>
            <a:r>
              <a:rPr lang="en-AU" sz="1200" baseline="0" dirty="0"/>
              <a:t>Increase focus on clinical work</a:t>
            </a:r>
          </a:p>
          <a:p>
            <a:pPr marL="171450" indent="-171450">
              <a:buFont typeface="Arial" panose="020B0604020202020204" pitchFamily="34" charset="0"/>
              <a:buChar char="•"/>
            </a:pPr>
            <a:r>
              <a:rPr lang="en-AU" sz="1200" baseline="0" dirty="0"/>
              <a:t>Improve national consistency</a:t>
            </a:r>
            <a:endParaRPr lang="en-AU" sz="1200" dirty="0"/>
          </a:p>
          <a:p>
            <a:pPr marL="0" indent="0">
              <a:buNone/>
            </a:pPr>
            <a:endParaRPr lang="en-AU" sz="1200" dirty="0"/>
          </a:p>
        </p:txBody>
      </p:sp>
    </p:spTree>
    <p:extLst>
      <p:ext uri="{BB962C8B-B14F-4D97-AF65-F5344CB8AC3E}">
        <p14:creationId xmlns:p14="http://schemas.microsoft.com/office/powerpoint/2010/main" val="245604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provides an overview of the Framework over the two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It</a:t>
            </a:r>
            <a:r>
              <a:rPr lang="en-AU" baseline="0" dirty="0"/>
              <a:t> is important to understand this is not a two year internship, PGY1 doctors will still receive general registration after successful completion of the PGY1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Entry into a specialist training program is still permitted during PGY2 where the college allows.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The expansion to PGY2 is intended to provide better support and 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a:solidFill>
                  <a:schemeClr val="tx1"/>
                </a:solidFill>
                <a:latin typeface="+mn-lt"/>
                <a:ea typeface="+mn-ea"/>
                <a:cs typeface="+mn-cs"/>
              </a:rPr>
              <a:t>Doctors completing an accredited PGY1 or PGY2 program are exempt from the Medical Board of Australia’s continuing professional development (CPD) requirements. </a:t>
            </a:r>
            <a:endParaRPr lang="en-AU"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Tree>
    <p:extLst>
      <p:ext uri="{BB962C8B-B14F-4D97-AF65-F5344CB8AC3E}">
        <p14:creationId xmlns:p14="http://schemas.microsoft.com/office/powerpoint/2010/main" val="22383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Prevocational doctors should receive practical,</a:t>
            </a:r>
            <a:r>
              <a:rPr lang="en-AU" baseline="0" dirty="0"/>
              <a:t> </a:t>
            </a:r>
            <a:r>
              <a:rPr lang="en-AU" dirty="0"/>
              <a:t>on the job or work-based training under supervision.</a:t>
            </a:r>
          </a:p>
          <a:p>
            <a:pPr marL="171450" indent="-171450">
              <a:buFont typeface="Arial" panose="020B0604020202020204" pitchFamily="34" charset="0"/>
              <a:buChar char="•"/>
            </a:pPr>
            <a:r>
              <a:rPr lang="en-AU" dirty="0"/>
              <a:t>By the end of each year of prevocational training, prevocational doctors should be able to demonstrate the skills and knowledge outlined in the AMC Prevocational Outcome Statements.</a:t>
            </a:r>
          </a:p>
          <a:p>
            <a:pPr marL="171450" indent="-171450">
              <a:buFont typeface="Arial" panose="020B0604020202020204" pitchFamily="34" charset="0"/>
              <a:buChar char="•"/>
            </a:pPr>
            <a:r>
              <a:rPr lang="en-AU" dirty="0"/>
              <a:t>These outcome statements are grouped in four domains</a:t>
            </a:r>
            <a:r>
              <a:rPr lang="en-AU" baseline="0" dirty="0"/>
              <a:t> as per Table 1.</a:t>
            </a:r>
            <a:endParaRPr lang="en-AU" dirty="0"/>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The National Framework has been designed so that the day-to-day work of PGY1 or PGY2 doctors allows them to achieve the outcomes. </a:t>
            </a:r>
            <a:endParaRPr lang="en-AU" dirty="0"/>
          </a:p>
        </p:txBody>
      </p:sp>
    </p:spTree>
    <p:extLst>
      <p:ext uri="{BB962C8B-B14F-4D97-AF65-F5344CB8AC3E}">
        <p14:creationId xmlns:p14="http://schemas.microsoft.com/office/powerpoint/2010/main" val="190608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Prevocational doctors are expected to take responsibility for driving the learning and assessment process and ensuring the outcome statements are met over the course of the year</a:t>
            </a:r>
            <a:r>
              <a:rPr lang="en-AU" baseline="0" dirty="0"/>
              <a:t> – with the supervisors support.</a:t>
            </a:r>
          </a:p>
          <a:p>
            <a:pPr marL="171450" indent="-171450">
              <a:buFont typeface="Arial" panose="020B0604020202020204" pitchFamily="34" charset="0"/>
              <a:buChar char="•"/>
            </a:pPr>
            <a:endParaRPr lang="en-AU"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At the start of every term, there is a meeting between the prevocational doctor and their Term Supervisor to discuss the role and the prevocational doctor’s responsibilities in the team. </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This is an important meeting to discuss the term description, the learning opportunities during the term and to develop a learning plan for the term. </a:t>
            </a:r>
          </a:p>
          <a:p>
            <a:endParaRPr lang="en-AU"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Prevocational doctors will arrange a follow up discussion with a supervisor for a midterm assessment. Based on the feedback they receive; they may adjust their learning plan.</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At the end-of-term discussion the Term Supervisor makes an assessment on the prevocational doctor’s performance during the term. The prevocational doctor will expect feedback on any areas that could be further developed and should take these suggestions forward into learning plans for subsequent terms.</a:t>
            </a:r>
          </a:p>
          <a:p>
            <a:pPr marL="0" indent="0">
              <a:buFont typeface="Arial" panose="020B0604020202020204" pitchFamily="34" charset="0"/>
              <a:buNone/>
            </a:pPr>
            <a:endParaRPr lang="en-AU"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44243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1. As with the current prevocational training programs the length of training will remain at a minimum of 47 weeks</a:t>
            </a:r>
            <a:r>
              <a:rPr lang="en-AU" baseline="0" dirty="0"/>
              <a:t> which </a:t>
            </a:r>
            <a:r>
              <a:rPr lang="en-AU" dirty="0"/>
              <a:t>excludes leave, such as annual leave</a:t>
            </a:r>
          </a:p>
          <a:p>
            <a:r>
              <a:rPr lang="en-AU" dirty="0"/>
              <a:t>2. For interns, there is a minimum of 4 terms of at least 10 weeks, with current programs providing interns with 5 terms of 8 – 10 weeks.  PGY2s will be required to complete a minimum of 3 terms of at least 10 weeks.</a:t>
            </a:r>
          </a:p>
          <a:p>
            <a:r>
              <a:rPr lang="en-AU" dirty="0"/>
              <a:t>3. Interns can only complete a maximum of 50% of the year in any specialty and 25% in a subspecialty. PGY2s a maximum of 25% subspecialty in a year.</a:t>
            </a:r>
          </a:p>
          <a:p>
            <a:r>
              <a:rPr lang="en-AU" dirty="0"/>
              <a:t>4. Interns and PGY2s will be embedded in clinical teams for at least 50% of the year.</a:t>
            </a:r>
          </a:p>
          <a:p>
            <a:r>
              <a:rPr lang="en-AU" dirty="0"/>
              <a:t>5. Interns can only complete a maximum of 20% and PGY2s a maximum of 25% of the year in service terms e.g. relieving or nights terms.</a:t>
            </a:r>
          </a:p>
          <a:p>
            <a:r>
              <a:rPr lang="en-AU" dirty="0"/>
              <a:t>6. LHNs are required to ensure that prevocational doctors are exposed to a breadth of clinical experiences in each year. Exposure to clinical care of patients in each of the following (1 or 2 per term):</a:t>
            </a:r>
          </a:p>
          <a:p>
            <a:pPr marL="685800" lvl="1" indent="-228600">
              <a:buFont typeface="+mj-lt"/>
              <a:buAutoNum type="alphaLcPeriod"/>
            </a:pPr>
            <a:r>
              <a:rPr lang="en-AU" dirty="0"/>
              <a:t>Undifferentiated Illness patient care</a:t>
            </a:r>
          </a:p>
          <a:p>
            <a:pPr marL="685800" lvl="1" indent="-228600">
              <a:buFont typeface="+mj-lt"/>
              <a:buAutoNum type="alphaLcPeriod"/>
            </a:pPr>
            <a:r>
              <a:rPr lang="en-AU" dirty="0"/>
              <a:t>Chronic Illness patient care</a:t>
            </a:r>
          </a:p>
          <a:p>
            <a:pPr marL="685800" lvl="1" indent="-228600">
              <a:buFont typeface="+mj-lt"/>
              <a:buAutoNum type="alphaLcPeriod"/>
            </a:pPr>
            <a:r>
              <a:rPr lang="en-AU" dirty="0"/>
              <a:t>Acute and Critical Illness patient care</a:t>
            </a:r>
          </a:p>
          <a:p>
            <a:pPr marL="685800" lvl="1" indent="-228600">
              <a:buFont typeface="+mj-lt"/>
              <a:buAutoNum type="alphaLcPeriod"/>
            </a:pPr>
            <a:r>
              <a:rPr lang="en-AU" dirty="0"/>
              <a:t>Peri-procedural patient care</a:t>
            </a:r>
          </a:p>
          <a:p>
            <a:pPr marL="0" indent="0">
              <a:buNone/>
            </a:pPr>
            <a:endParaRPr lang="en-AU" dirty="0"/>
          </a:p>
        </p:txBody>
      </p:sp>
    </p:spTree>
    <p:extLst>
      <p:ext uri="{BB962C8B-B14F-4D97-AF65-F5344CB8AC3E}">
        <p14:creationId xmlns:p14="http://schemas.microsoft.com/office/powerpoint/2010/main" val="261072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Here are</a:t>
            </a:r>
            <a:r>
              <a:rPr lang="en-AU" sz="1200" kern="1200" baseline="0" dirty="0">
                <a:solidFill>
                  <a:schemeClr val="tx1"/>
                </a:solidFill>
                <a:effectLst/>
                <a:latin typeface="+mn-lt"/>
                <a:ea typeface="+mn-ea"/>
                <a:cs typeface="+mn-cs"/>
              </a:rPr>
              <a:t> three examples of PGY1 Programs that result in general registration with the Medical Board of Australia</a:t>
            </a:r>
            <a:endParaRPr lang="en-AU"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8258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C9E9924-6FAB-4C4F-B9B7-3386A2AE70C9}" type="datetime1">
              <a:rPr lang="en-AU" smtClean="0"/>
              <a:t>26/03/2025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92065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BE9B0D0-5B75-4702-AA60-FE3924D21014}" type="datetime1">
              <a:rPr lang="en-AU" smtClean="0"/>
              <a:t>26/03/2025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225736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0AC94B1-26C2-446B-AABD-8A47FFA67896}" type="datetime1">
              <a:rPr lang="en-AU" smtClean="0"/>
              <a:t>26/03/2025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22338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61AD762-A41C-4C3F-9D01-BDDD7378AD22}" type="datetime1">
              <a:rPr lang="en-AU" smtClean="0"/>
              <a:t>26/03/2025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35444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3E552-BC71-4DB2-A513-293BCBECBCFE}" type="datetime1">
              <a:rPr lang="en-AU" smtClean="0"/>
              <a:t>26/03/2025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340059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5195578-91E3-4D7A-ACAB-C7005247AB1E}" type="datetime1">
              <a:rPr lang="en-AU" smtClean="0"/>
              <a:t>26/03/2025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354452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1648698-E0E6-4811-932E-0E4048C55DDC}" type="datetime1">
              <a:rPr lang="en-AU" smtClean="0"/>
              <a:t>26/03/2025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149766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CC7E163-0376-49EB-B9D1-1E6983EB1CB6}" type="datetime1">
              <a:rPr lang="en-AU" smtClean="0"/>
              <a:t>26/03/2025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423473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3B419-3DB7-45D0-BCAA-F2BF190DEC31}" type="datetime1">
              <a:rPr lang="en-AU" smtClean="0"/>
              <a:t>26/03/2025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194616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739542-E6FE-4249-89B6-06303C8DB1B8}" type="datetime1">
              <a:rPr lang="en-AU" smtClean="0"/>
              <a:t>26/03/2025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74605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22A1D5-C35D-4C3F-AE7D-6CAC7A110519}" type="datetime1">
              <a:rPr lang="en-AU" smtClean="0"/>
              <a:t>26/03/2025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392371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41D1D-A955-4684-B05C-1250B5EBFCC7}" type="datetime1">
              <a:rPr lang="en-AU" smtClean="0"/>
              <a:t>26/03/2025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073D1-D5E6-4F6D-8839-EEFE5C3D397B}" type="slidenum">
              <a:rPr lang="en-AU" smtClean="0"/>
              <a:t>‹#›</a:t>
            </a:fld>
            <a:endParaRPr lang="en-AU"/>
          </a:p>
        </p:txBody>
      </p:sp>
      <p:sp>
        <p:nvSpPr>
          <p:cNvPr id="8" name="TextBox 7">
            <a:extLst>
              <a:ext uri="{FF2B5EF4-FFF2-40B4-BE49-F238E27FC236}">
                <a16:creationId xmlns:a16="http://schemas.microsoft.com/office/drawing/2014/main" id="{056AD3EC-4E33-81CF-B455-DE453BAE7FFA}"/>
              </a:ext>
            </a:extLst>
          </p:cNvPr>
          <p:cNvSpPr txBox="1"/>
          <p:nvPr userDrawn="1">
            <p:extLst>
              <p:ext uri="{1162E1C5-73C7-4A58-AE30-91384D911F3F}">
                <p184:classification xmlns:p184="http://schemas.microsoft.com/office/powerpoint/2018/4/main" val="hdr"/>
              </p:ext>
            </p:extLst>
          </p:nvPr>
        </p:nvSpPr>
        <p:spPr>
          <a:xfrm>
            <a:off x="4228275" y="6350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027369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412776"/>
            <a:ext cx="8532784" cy="4464496"/>
          </a:xfrm>
        </p:spPr>
        <p:txBody>
          <a:bodyPr>
            <a:noAutofit/>
          </a:bodyPr>
          <a:lstStyle/>
          <a:p>
            <a:r>
              <a:rPr lang="en-AU" sz="6600" b="1" dirty="0">
                <a:solidFill>
                  <a:srgbClr val="0070C0"/>
                </a:solidFill>
              </a:rPr>
              <a:t>Guide to Prevocational Training for Supervisors</a:t>
            </a:r>
            <a:br>
              <a:rPr lang="en-AU" sz="6600" b="1" dirty="0">
                <a:solidFill>
                  <a:srgbClr val="0070C0"/>
                </a:solidFill>
              </a:rPr>
            </a:br>
            <a:endParaRPr lang="en-AU" sz="6600" b="1" dirty="0">
              <a:solidFill>
                <a:srgbClr val="0070C0"/>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6" name="Picture 5" descr="A black background with blue text&#10;&#10;Description automatically generated">
            <a:extLst>
              <a:ext uri="{FF2B5EF4-FFF2-40B4-BE49-F238E27FC236}">
                <a16:creationId xmlns:a16="http://schemas.microsoft.com/office/drawing/2014/main" id="{43E96796-05C1-0000-56A7-9AD1AE19C9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48" y="453951"/>
            <a:ext cx="4448404" cy="962074"/>
          </a:xfrm>
          <a:prstGeom prst="rect">
            <a:avLst/>
          </a:prstGeom>
        </p:spPr>
      </p:pic>
    </p:spTree>
    <p:extLst>
      <p:ext uri="{BB962C8B-B14F-4D97-AF65-F5344CB8AC3E}">
        <p14:creationId xmlns:p14="http://schemas.microsoft.com/office/powerpoint/2010/main" val="397123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AU" dirty="0">
                <a:solidFill>
                  <a:schemeClr val="accent1"/>
                </a:solidFill>
              </a:rPr>
              <a:t>How will prevocational doctors learn?</a:t>
            </a:r>
          </a:p>
        </p:txBody>
      </p:sp>
      <p:sp>
        <p:nvSpPr>
          <p:cNvPr id="5" name="Content Placeholder 2"/>
          <p:cNvSpPr>
            <a:spLocks noGrp="1"/>
          </p:cNvSpPr>
          <p:nvPr>
            <p:ph idx="1"/>
          </p:nvPr>
        </p:nvSpPr>
        <p:spPr>
          <a:xfrm>
            <a:off x="449407" y="1417638"/>
            <a:ext cx="8229600" cy="4525963"/>
          </a:xfrm>
        </p:spPr>
        <p:txBody>
          <a:bodyPr>
            <a:normAutofit fontScale="92500"/>
          </a:bodyPr>
          <a:lstStyle/>
          <a:p>
            <a:r>
              <a:rPr lang="en-AU" sz="3000" dirty="0"/>
              <a:t>Work-based clinical learning or learning on the job</a:t>
            </a:r>
          </a:p>
          <a:p>
            <a:r>
              <a:rPr lang="en-AU" sz="3000" dirty="0"/>
              <a:t>Dedicated formal education program for the intern year</a:t>
            </a:r>
          </a:p>
          <a:p>
            <a:r>
              <a:rPr lang="en-AU" sz="3000" dirty="0"/>
              <a:t>Access for PGY2 doctors to education programs to continue generalist experience.</a:t>
            </a:r>
          </a:p>
          <a:p>
            <a:r>
              <a:rPr lang="en-AU" sz="3000" dirty="0"/>
              <a:t>Beginning of term discussion to include learning opportunities within term</a:t>
            </a:r>
          </a:p>
          <a:p>
            <a:r>
              <a:rPr lang="en-AU" sz="3000" dirty="0"/>
              <a:t>EPA assessments are mapped to AMC outcome statements</a:t>
            </a:r>
          </a:p>
          <a:p>
            <a:pPr lvl="1"/>
            <a:endParaRPr lang="en-AU" dirty="0"/>
          </a:p>
          <a:p>
            <a:pPr lvl="1"/>
            <a:endParaRPr lang="en-AU" sz="3800" dirty="0"/>
          </a:p>
          <a:p>
            <a:endParaRPr lang="en-AU" dirty="0"/>
          </a:p>
        </p:txBody>
      </p:sp>
      <p:pic>
        <p:nvPicPr>
          <p:cNvPr id="2" name="Picture 1" descr="A blue and black logo&#10;&#10;Description automatically generated">
            <a:extLst>
              <a:ext uri="{FF2B5EF4-FFF2-40B4-BE49-F238E27FC236}">
                <a16:creationId xmlns:a16="http://schemas.microsoft.com/office/drawing/2014/main" id="{3DFC556B-3512-42B9-CE0E-6FB4BB8020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287103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AU" dirty="0">
                <a:solidFill>
                  <a:schemeClr val="accent1"/>
                </a:solidFill>
              </a:rPr>
              <a:t>How will prevocational doctors learn? EPAs</a:t>
            </a:r>
          </a:p>
        </p:txBody>
      </p:sp>
      <p:pic>
        <p:nvPicPr>
          <p:cNvPr id="2" name="Picture 1"/>
          <p:cNvPicPr>
            <a:picLocks noChangeAspect="1"/>
          </p:cNvPicPr>
          <p:nvPr/>
        </p:nvPicPr>
        <p:blipFill>
          <a:blip r:embed="rId3"/>
          <a:stretch>
            <a:fillRect/>
          </a:stretch>
        </p:blipFill>
        <p:spPr>
          <a:xfrm>
            <a:off x="410364" y="1628800"/>
            <a:ext cx="7041956" cy="4725523"/>
          </a:xfrm>
          <a:prstGeom prst="rect">
            <a:avLst/>
          </a:prstGeom>
        </p:spPr>
      </p:pic>
      <p:pic>
        <p:nvPicPr>
          <p:cNvPr id="3" name="Picture 2" descr="A blue and black logo&#10;&#10;Description automatically generated">
            <a:extLst>
              <a:ext uri="{FF2B5EF4-FFF2-40B4-BE49-F238E27FC236}">
                <a16:creationId xmlns:a16="http://schemas.microsoft.com/office/drawing/2014/main" id="{98F74C14-275B-47E2-4A61-33350A8221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31820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99592" y="1700808"/>
            <a:ext cx="7248834" cy="4881552"/>
          </a:xfrm>
          <a:prstGeom prst="rect">
            <a:avLst/>
          </a:prstGeom>
        </p:spPr>
      </p:pic>
      <p:sp>
        <p:nvSpPr>
          <p:cNvPr id="6" name="Title 1"/>
          <p:cNvSpPr>
            <a:spLocks noGrp="1"/>
          </p:cNvSpPr>
          <p:nvPr>
            <p:ph type="title"/>
          </p:nvPr>
        </p:nvSpPr>
        <p:spPr/>
        <p:txBody>
          <a:bodyPr>
            <a:normAutofit fontScale="90000"/>
          </a:bodyPr>
          <a:lstStyle/>
          <a:p>
            <a:r>
              <a:rPr lang="en-AU" dirty="0">
                <a:solidFill>
                  <a:schemeClr val="accent1"/>
                </a:solidFill>
              </a:rPr>
              <a:t>How will prevocational doctors learn? EPAs</a:t>
            </a:r>
          </a:p>
        </p:txBody>
      </p:sp>
      <p:pic>
        <p:nvPicPr>
          <p:cNvPr id="2" name="Picture 1" descr="A blue and black logo&#10;&#10;Description automatically generated">
            <a:extLst>
              <a:ext uri="{FF2B5EF4-FFF2-40B4-BE49-F238E27FC236}">
                <a16:creationId xmlns:a16="http://schemas.microsoft.com/office/drawing/2014/main" id="{D5A9D808-1393-EB98-C1BC-AB31502646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403742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AU" dirty="0">
                <a:solidFill>
                  <a:srgbClr val="0070C0"/>
                </a:solidFill>
              </a:rPr>
              <a:t>How will prevocational doctors learn?</a:t>
            </a:r>
          </a:p>
        </p:txBody>
      </p:sp>
      <p:sp>
        <p:nvSpPr>
          <p:cNvPr id="6" name="Content Placeholder 2"/>
          <p:cNvSpPr>
            <a:spLocks noGrp="1"/>
          </p:cNvSpPr>
          <p:nvPr>
            <p:ph idx="1"/>
          </p:nvPr>
        </p:nvSpPr>
        <p:spPr>
          <a:xfrm>
            <a:off x="457200" y="1600200"/>
            <a:ext cx="8229600" cy="4525963"/>
          </a:xfrm>
        </p:spPr>
        <p:txBody>
          <a:bodyPr>
            <a:normAutofit lnSpcReduction="10000"/>
          </a:bodyPr>
          <a:lstStyle/>
          <a:p>
            <a:r>
              <a:rPr lang="en-AU" sz="3000" dirty="0"/>
              <a:t>Other on the job learning opportunities:</a:t>
            </a:r>
          </a:p>
          <a:p>
            <a:pPr lvl="1"/>
            <a:r>
              <a:rPr lang="en-AU" dirty="0"/>
              <a:t>Bedside or ward round teaching</a:t>
            </a:r>
          </a:p>
          <a:p>
            <a:pPr lvl="1"/>
            <a:r>
              <a:rPr lang="en-AU" dirty="0"/>
              <a:t>Team/unit based activities – meetings, audits, case presentations, seminars, journal clubs</a:t>
            </a:r>
          </a:p>
          <a:p>
            <a:pPr lvl="1"/>
            <a:r>
              <a:rPr lang="en-AU" dirty="0"/>
              <a:t>Teaching by other health professionals</a:t>
            </a:r>
          </a:p>
          <a:p>
            <a:pPr lvl="1"/>
            <a:r>
              <a:rPr lang="en-AU" dirty="0"/>
              <a:t>Simulation based teaching</a:t>
            </a:r>
          </a:p>
          <a:p>
            <a:pPr lvl="1"/>
            <a:r>
              <a:rPr lang="en-AU" dirty="0"/>
              <a:t>Online training modules</a:t>
            </a:r>
          </a:p>
          <a:p>
            <a:pPr lvl="1"/>
            <a:r>
              <a:rPr lang="en-AU" dirty="0"/>
              <a:t>Grand rounds</a:t>
            </a:r>
          </a:p>
          <a:p>
            <a:pPr lvl="1"/>
            <a:r>
              <a:rPr lang="en-AU" dirty="0"/>
              <a:t>Quality improvement activities </a:t>
            </a:r>
          </a:p>
          <a:p>
            <a:pPr lvl="1"/>
            <a:endParaRPr lang="en-AU" dirty="0"/>
          </a:p>
          <a:p>
            <a:pPr lvl="1"/>
            <a:endParaRPr lang="en-AU" sz="3800" dirty="0"/>
          </a:p>
          <a:p>
            <a:endParaRPr lang="en-AU" dirty="0"/>
          </a:p>
        </p:txBody>
      </p:sp>
      <p:pic>
        <p:nvPicPr>
          <p:cNvPr id="3" name="Picture 2" descr="A blue and black logo&#10;&#10;Description automatically generated">
            <a:extLst>
              <a:ext uri="{FF2B5EF4-FFF2-40B4-BE49-F238E27FC236}">
                <a16:creationId xmlns:a16="http://schemas.microsoft.com/office/drawing/2014/main" id="{93A198D0-C30C-6EE1-F27F-C31DC05BF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201124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AU" dirty="0">
                <a:solidFill>
                  <a:srgbClr val="0070C0"/>
                </a:solidFill>
              </a:rPr>
              <a:t>How will prevocational doctors learn?</a:t>
            </a:r>
          </a:p>
        </p:txBody>
      </p:sp>
      <p:sp>
        <p:nvSpPr>
          <p:cNvPr id="6" name="Content Placeholder 2"/>
          <p:cNvSpPr>
            <a:spLocks noGrp="1"/>
          </p:cNvSpPr>
          <p:nvPr>
            <p:ph idx="1"/>
          </p:nvPr>
        </p:nvSpPr>
        <p:spPr>
          <a:xfrm>
            <a:off x="457200" y="1600200"/>
            <a:ext cx="8229600" cy="4525963"/>
          </a:xfrm>
        </p:spPr>
        <p:txBody>
          <a:bodyPr>
            <a:normAutofit/>
          </a:bodyPr>
          <a:lstStyle/>
          <a:p>
            <a:r>
              <a:rPr lang="en-AU" sz="3000" dirty="0"/>
              <a:t>The E-Portfolio and record of learning</a:t>
            </a:r>
          </a:p>
          <a:p>
            <a:pPr lvl="1"/>
            <a:r>
              <a:rPr lang="en-AU" dirty="0"/>
              <a:t>Health ministers have agreed to the development of a national e-portfolio</a:t>
            </a:r>
          </a:p>
          <a:p>
            <a:pPr lvl="1"/>
            <a:r>
              <a:rPr lang="en-AU" dirty="0"/>
              <a:t>Implementation scheduled for 2025</a:t>
            </a:r>
          </a:p>
          <a:p>
            <a:pPr lvl="1"/>
            <a:r>
              <a:rPr lang="en-AU" dirty="0"/>
              <a:t>Web based and accessible via mobile devices</a:t>
            </a:r>
          </a:p>
          <a:p>
            <a:pPr lvl="1"/>
            <a:r>
              <a:rPr lang="en-AU" dirty="0"/>
              <a:t>All assessment documents will be accessible</a:t>
            </a:r>
          </a:p>
          <a:p>
            <a:pPr lvl="1"/>
            <a:r>
              <a:rPr lang="en-AU" dirty="0"/>
              <a:t>Automatically map progress against outcome statements</a:t>
            </a:r>
          </a:p>
          <a:p>
            <a:pPr lvl="1"/>
            <a:endParaRPr lang="en-AU" sz="3800" dirty="0"/>
          </a:p>
          <a:p>
            <a:endParaRPr lang="en-AU" dirty="0"/>
          </a:p>
        </p:txBody>
      </p:sp>
      <p:pic>
        <p:nvPicPr>
          <p:cNvPr id="2" name="Picture 1" descr="A blue and black logo&#10;&#10;Description automatically generated">
            <a:extLst>
              <a:ext uri="{FF2B5EF4-FFF2-40B4-BE49-F238E27FC236}">
                <a16:creationId xmlns:a16="http://schemas.microsoft.com/office/drawing/2014/main" id="{786F926C-A47B-CA95-A965-38A562385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87763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rgbClr val="0070C0"/>
                </a:solidFill>
              </a:rPr>
              <a:t>How are prevocational doctors supervised?</a:t>
            </a:r>
          </a:p>
        </p:txBody>
      </p:sp>
      <p:sp>
        <p:nvSpPr>
          <p:cNvPr id="3" name="Content Placeholder 2"/>
          <p:cNvSpPr>
            <a:spLocks noGrp="1"/>
          </p:cNvSpPr>
          <p:nvPr>
            <p:ph idx="1"/>
          </p:nvPr>
        </p:nvSpPr>
        <p:spPr>
          <a:xfrm>
            <a:off x="323528" y="1671868"/>
            <a:ext cx="8229600" cy="4565444"/>
          </a:xfrm>
        </p:spPr>
        <p:txBody>
          <a:bodyPr>
            <a:noAutofit/>
          </a:bodyPr>
          <a:lstStyle/>
          <a:p>
            <a:pPr marL="0" indent="0">
              <a:buNone/>
            </a:pPr>
            <a:endParaRPr lang="en-AU" sz="1800" dirty="0"/>
          </a:p>
          <a:p>
            <a:pPr marL="0" indent="0">
              <a:buNone/>
            </a:pPr>
            <a:r>
              <a:rPr lang="en-AU" sz="2000" dirty="0"/>
              <a:t>There is normally more than one supervisor, each with different responsibilities:</a:t>
            </a:r>
          </a:p>
          <a:p>
            <a:r>
              <a:rPr lang="en-AU" sz="2000" b="1" dirty="0"/>
              <a:t>A </a:t>
            </a:r>
            <a:r>
              <a:rPr lang="en-AU" sz="2000" b="1" i="1" dirty="0"/>
              <a:t>Term Supervisor </a:t>
            </a:r>
            <a:r>
              <a:rPr lang="en-AU" sz="2000" dirty="0"/>
              <a:t>– usually a consultant or head of unit. This person is responsible for term orientation and assessment and may also provide clinical supervision for some or all of the term. </a:t>
            </a:r>
          </a:p>
          <a:p>
            <a:r>
              <a:rPr lang="en-AU" sz="2000" b="1" dirty="0"/>
              <a:t>An additional clinical supervisor</a:t>
            </a:r>
            <a:r>
              <a:rPr lang="en-AU" sz="2000" dirty="0"/>
              <a:t>:</a:t>
            </a:r>
          </a:p>
          <a:p>
            <a:pPr lvl="1"/>
            <a:r>
              <a:rPr lang="en-AU" sz="1800" dirty="0"/>
              <a:t>A consultant, senior medical practitioner or a registrar. </a:t>
            </a:r>
          </a:p>
          <a:p>
            <a:pPr lvl="1"/>
            <a:r>
              <a:rPr lang="en-AU" sz="1800" dirty="0"/>
              <a:t>This person in this role might change during the term and could also be the term supervisor. </a:t>
            </a:r>
          </a:p>
          <a:p>
            <a:pPr lvl="1"/>
            <a:r>
              <a:rPr lang="en-AU" sz="1800" dirty="0"/>
              <a:t>Provides informal feedback and contributes to assessments and can conduct the mid-term assessment. </a:t>
            </a:r>
          </a:p>
          <a:p>
            <a:pPr lvl="1"/>
            <a:r>
              <a:rPr lang="en-AU" sz="1800" dirty="0"/>
              <a:t>Should be at last PGY3 level.</a:t>
            </a:r>
          </a:p>
        </p:txBody>
      </p:sp>
      <p:pic>
        <p:nvPicPr>
          <p:cNvPr id="5" name="Picture 4" descr="A blue and black logo&#10;&#10;Description automatically generated">
            <a:extLst>
              <a:ext uri="{FF2B5EF4-FFF2-40B4-BE49-F238E27FC236}">
                <a16:creationId xmlns:a16="http://schemas.microsoft.com/office/drawing/2014/main" id="{C58355DA-6DD7-1691-EF1A-1334D007B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3219255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chemeClr val="accent1"/>
                </a:solidFill>
              </a:rPr>
              <a:t>How are prevocational doctors assessed?</a:t>
            </a:r>
          </a:p>
        </p:txBody>
      </p:sp>
      <p:sp>
        <p:nvSpPr>
          <p:cNvPr id="3" name="Content Placeholder 2"/>
          <p:cNvSpPr>
            <a:spLocks noGrp="1"/>
          </p:cNvSpPr>
          <p:nvPr>
            <p:ph idx="1"/>
          </p:nvPr>
        </p:nvSpPr>
        <p:spPr>
          <a:xfrm>
            <a:off x="457200" y="1700808"/>
            <a:ext cx="8229600" cy="4525963"/>
          </a:xfrm>
        </p:spPr>
        <p:txBody>
          <a:bodyPr>
            <a:normAutofit lnSpcReduction="10000"/>
          </a:bodyPr>
          <a:lstStyle/>
          <a:p>
            <a:r>
              <a:rPr lang="en-AU" sz="2400" b="1" dirty="0"/>
              <a:t>Midterm assessment: </a:t>
            </a:r>
            <a:r>
              <a:rPr lang="en-AU" sz="2400" dirty="0"/>
              <a:t>Following the beginning of term discussion,</a:t>
            </a:r>
            <a:r>
              <a:rPr lang="en-AU" sz="2400" b="1" dirty="0"/>
              <a:t> </a:t>
            </a:r>
            <a:r>
              <a:rPr lang="en-AU" sz="2400" dirty="0"/>
              <a:t>prevocational doctors will arrange a mid-term assessment which can be completed by the Term Supervisor or an additional clinical supervisor, such as registrar or another consultant.</a:t>
            </a:r>
          </a:p>
          <a:p>
            <a:r>
              <a:rPr lang="en-AU" sz="2400" b="1" dirty="0"/>
              <a:t>End-of-term assessment: </a:t>
            </a:r>
            <a:r>
              <a:rPr lang="en-AU" sz="2400" dirty="0"/>
              <a:t>This assessment must be completed by the Term Supervisor, who will also assess and provide feedback on whether the prevocational doctor has met the learning objectives identified at the beginning of the term.</a:t>
            </a:r>
          </a:p>
          <a:p>
            <a:r>
              <a:rPr lang="en-AU" sz="2400" b="1" dirty="0"/>
              <a:t>Assessment Review Panel: </a:t>
            </a:r>
            <a:r>
              <a:rPr lang="en-AU" sz="2400" dirty="0"/>
              <a:t>At the end of each year the prevocational doctor’s performance will be reviewed by the LHNs Assessment Review Panel</a:t>
            </a:r>
          </a:p>
        </p:txBody>
      </p:sp>
      <p:pic>
        <p:nvPicPr>
          <p:cNvPr id="5" name="Picture 4" descr="A blue and black logo&#10;&#10;Description automatically generated">
            <a:extLst>
              <a:ext uri="{FF2B5EF4-FFF2-40B4-BE49-F238E27FC236}">
                <a16:creationId xmlns:a16="http://schemas.microsoft.com/office/drawing/2014/main" id="{901E4D49-08EF-1081-C64A-EB987745D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102323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chemeClr val="accent1"/>
                </a:solidFill>
              </a:rPr>
              <a:t>How are prevocational doctors assessed? Term Assessments</a:t>
            </a:r>
          </a:p>
        </p:txBody>
      </p:sp>
      <p:pic>
        <p:nvPicPr>
          <p:cNvPr id="5" name="Content Placeholder 4">
            <a:extLst>
              <a:ext uri="{FF2B5EF4-FFF2-40B4-BE49-F238E27FC236}">
                <a16:creationId xmlns:a16="http://schemas.microsoft.com/office/drawing/2014/main" id="{EFFF77EF-A330-4635-A7C3-7D13F828947D}"/>
              </a:ext>
            </a:extLst>
          </p:cNvPr>
          <p:cNvPicPr>
            <a:picLocks noGrp="1" noChangeAspect="1"/>
          </p:cNvPicPr>
          <p:nvPr>
            <p:ph idx="1"/>
          </p:nvPr>
        </p:nvPicPr>
        <p:blipFill rotWithShape="1">
          <a:blip r:embed="rId3"/>
          <a:srcRect l="54688" t="13889" r="3907" b="8333"/>
          <a:stretch/>
        </p:blipFill>
        <p:spPr>
          <a:xfrm>
            <a:off x="457200" y="1689253"/>
            <a:ext cx="8229600" cy="4347856"/>
          </a:xfrm>
          <a:prstGeom prst="rect">
            <a:avLst/>
          </a:prstGeom>
        </p:spPr>
      </p:pic>
      <p:pic>
        <p:nvPicPr>
          <p:cNvPr id="3" name="Picture 2" descr="A blue and black logo&#10;&#10;Description automatically generated">
            <a:extLst>
              <a:ext uri="{FF2B5EF4-FFF2-40B4-BE49-F238E27FC236}">
                <a16:creationId xmlns:a16="http://schemas.microsoft.com/office/drawing/2014/main" id="{43C6CC79-EEBC-38B8-3E0B-45D97D4395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246086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AU" sz="4000" dirty="0">
                <a:solidFill>
                  <a:schemeClr val="accent1"/>
                </a:solidFill>
              </a:rPr>
              <a:t>How will prevocational doctors learn? EPAs</a:t>
            </a:r>
          </a:p>
        </p:txBody>
      </p:sp>
      <p:pic>
        <p:nvPicPr>
          <p:cNvPr id="7" name="Picture 6">
            <a:extLst>
              <a:ext uri="{FF2B5EF4-FFF2-40B4-BE49-F238E27FC236}">
                <a16:creationId xmlns:a16="http://schemas.microsoft.com/office/drawing/2014/main" id="{472EF6D3-3411-4821-B51A-3C8EF77E78AA}"/>
              </a:ext>
            </a:extLst>
          </p:cNvPr>
          <p:cNvPicPr>
            <a:picLocks noChangeAspect="1"/>
          </p:cNvPicPr>
          <p:nvPr/>
        </p:nvPicPr>
        <p:blipFill rotWithShape="1">
          <a:blip r:embed="rId3"/>
          <a:srcRect l="54688" t="13889" r="3907" b="5555"/>
          <a:stretch/>
        </p:blipFill>
        <p:spPr>
          <a:xfrm>
            <a:off x="827585" y="1772816"/>
            <a:ext cx="6738310" cy="3686999"/>
          </a:xfrm>
          <a:prstGeom prst="rect">
            <a:avLst/>
          </a:prstGeom>
        </p:spPr>
      </p:pic>
      <p:pic>
        <p:nvPicPr>
          <p:cNvPr id="2" name="Picture 1" descr="A blue and black logo&#10;&#10;Description automatically generated">
            <a:extLst>
              <a:ext uri="{FF2B5EF4-FFF2-40B4-BE49-F238E27FC236}">
                <a16:creationId xmlns:a16="http://schemas.microsoft.com/office/drawing/2014/main" id="{9DDB9E44-B2CC-AC4F-ED2E-ADD9CD9B1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1908373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chemeClr val="accent1"/>
                </a:solidFill>
              </a:rPr>
              <a:t>Assessment of EPAs</a:t>
            </a:r>
          </a:p>
        </p:txBody>
      </p:sp>
      <p:sp>
        <p:nvSpPr>
          <p:cNvPr id="5" name="Content Placeholder 4"/>
          <p:cNvSpPr>
            <a:spLocks noGrp="1"/>
          </p:cNvSpPr>
          <p:nvPr>
            <p:ph idx="1"/>
          </p:nvPr>
        </p:nvSpPr>
        <p:spPr>
          <a:xfrm>
            <a:off x="457200" y="1441465"/>
            <a:ext cx="8229600" cy="4525963"/>
          </a:xfrm>
        </p:spPr>
        <p:txBody>
          <a:bodyPr>
            <a:normAutofit fontScale="92500" lnSpcReduction="10000"/>
          </a:bodyPr>
          <a:lstStyle/>
          <a:p>
            <a:r>
              <a:rPr lang="en-AU" dirty="0"/>
              <a:t>The supervisor’s assessment is not ‘pass/fail.’</a:t>
            </a:r>
          </a:p>
          <a:p>
            <a:r>
              <a:rPr lang="en-AU" dirty="0"/>
              <a:t>It is a judgement of the prevocational doctor’s degree of entrustability for the work being observed</a:t>
            </a:r>
          </a:p>
          <a:p>
            <a:r>
              <a:rPr lang="en-AU" dirty="0"/>
              <a:t>The level of supervision required for the doctor to safely perform the specific clinical task you observed</a:t>
            </a:r>
          </a:p>
          <a:p>
            <a:pPr lvl="1"/>
            <a:r>
              <a:rPr lang="en-AU" dirty="0"/>
              <a:t>requires direct supervision </a:t>
            </a:r>
          </a:p>
          <a:p>
            <a:pPr lvl="1"/>
            <a:r>
              <a:rPr lang="en-AU" dirty="0"/>
              <a:t>requires proximal supervision</a:t>
            </a:r>
          </a:p>
          <a:p>
            <a:pPr lvl="1"/>
            <a:r>
              <a:rPr lang="en-AU" dirty="0"/>
              <a:t>requires minimal supervision</a:t>
            </a:r>
          </a:p>
        </p:txBody>
      </p:sp>
      <p:pic>
        <p:nvPicPr>
          <p:cNvPr id="3" name="Picture 2" descr="A blue and black logo&#10;&#10;Description automatically generated">
            <a:extLst>
              <a:ext uri="{FF2B5EF4-FFF2-40B4-BE49-F238E27FC236}">
                <a16:creationId xmlns:a16="http://schemas.microsoft.com/office/drawing/2014/main" id="{67F151EB-6374-F051-6C9D-0C7566346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361610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70C0"/>
                </a:solidFill>
              </a:rPr>
              <a:t>Acknowledgement to Country</a:t>
            </a:r>
            <a:endParaRPr lang="en-AU" dirty="0"/>
          </a:p>
        </p:txBody>
      </p:sp>
      <p:sp>
        <p:nvSpPr>
          <p:cNvPr id="4" name="Content Placeholder 2"/>
          <p:cNvSpPr>
            <a:spLocks noGrp="1"/>
          </p:cNvSpPr>
          <p:nvPr>
            <p:ph idx="1"/>
          </p:nvPr>
        </p:nvSpPr>
        <p:spPr>
          <a:xfrm>
            <a:off x="457200" y="1600201"/>
            <a:ext cx="8229600" cy="3052936"/>
          </a:xfrm>
        </p:spPr>
        <p:txBody>
          <a:bodyPr>
            <a:noAutofit/>
          </a:bodyPr>
          <a:lstStyle/>
          <a:p>
            <a:endParaRPr lang="en-US" altLang="en-US" dirty="0">
              <a:latin typeface="Arial" charset="0"/>
              <a:cs typeface="Arial" charset="0"/>
            </a:endParaRPr>
          </a:p>
          <a:p>
            <a:pPr marL="0" indent="0">
              <a:buNone/>
            </a:pPr>
            <a:endParaRPr lang="en-AU" sz="4200" dirty="0"/>
          </a:p>
        </p:txBody>
      </p:sp>
      <p:sp>
        <p:nvSpPr>
          <p:cNvPr id="3" name="Rectangle 2"/>
          <p:cNvSpPr/>
          <p:nvPr/>
        </p:nvSpPr>
        <p:spPr>
          <a:xfrm>
            <a:off x="899592" y="1998381"/>
            <a:ext cx="7344816" cy="2246769"/>
          </a:xfrm>
          <a:prstGeom prst="rect">
            <a:avLst/>
          </a:prstGeom>
        </p:spPr>
        <p:txBody>
          <a:bodyPr wrap="square">
            <a:spAutoFit/>
          </a:bodyPr>
          <a:lstStyle/>
          <a:p>
            <a:pPr algn="ctr"/>
            <a:r>
              <a:rPr lang="en-AU" sz="2000" dirty="0">
                <a:solidFill>
                  <a:srgbClr val="242424"/>
                </a:solidFill>
                <a:latin typeface="Arial" panose="020B0604020202020204" pitchFamily="34" charset="0"/>
                <a:cs typeface="Arial" panose="020B0604020202020204" pitchFamily="34" charset="0"/>
              </a:rPr>
              <a:t>We acknowledge this land that we work on today is the traditional lands for the Kaurna people and that we respect their spiritual relationship with their country. We also acknowledge the Kaurna people as the custodians of the greater Adelaide region and that their cultural and heritage beliefs are still important to the living Kaurna people today. We also pay respects to the traditional lands others are joining from today.</a:t>
            </a:r>
            <a:endParaRPr lang="en-AU" sz="2000" dirty="0">
              <a:latin typeface="Arial" panose="020B0604020202020204" pitchFamily="34" charset="0"/>
              <a:cs typeface="Arial" panose="020B0604020202020204" pitchFamily="34" charset="0"/>
            </a:endParaRPr>
          </a:p>
        </p:txBody>
      </p:sp>
      <p:pic>
        <p:nvPicPr>
          <p:cNvPr id="6" name="Picture 5" descr="A blue and black logo&#10;&#10;Description automatically generated">
            <a:extLst>
              <a:ext uri="{FF2B5EF4-FFF2-40B4-BE49-F238E27FC236}">
                <a16:creationId xmlns:a16="http://schemas.microsoft.com/office/drawing/2014/main" id="{B2C5389E-0360-A119-66BE-930746FE64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3964320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27584" y="1600851"/>
            <a:ext cx="6336704" cy="5256662"/>
          </a:xfrm>
          <a:prstGeom prst="rect">
            <a:avLst/>
          </a:prstGeom>
        </p:spPr>
      </p:pic>
      <p:sp>
        <p:nvSpPr>
          <p:cNvPr id="4" name="Title 1"/>
          <p:cNvSpPr>
            <a:spLocks noGrp="1"/>
          </p:cNvSpPr>
          <p:nvPr>
            <p:ph type="title"/>
          </p:nvPr>
        </p:nvSpPr>
        <p:spPr>
          <a:xfrm>
            <a:off x="467544" y="404664"/>
            <a:ext cx="7571184" cy="634082"/>
          </a:xfrm>
        </p:spPr>
        <p:txBody>
          <a:bodyPr>
            <a:normAutofit fontScale="90000"/>
          </a:bodyPr>
          <a:lstStyle/>
          <a:p>
            <a:r>
              <a:rPr lang="en-AU" dirty="0">
                <a:solidFill>
                  <a:schemeClr val="accent1"/>
                </a:solidFill>
              </a:rPr>
              <a:t>How will prevocational doctors be assessed?</a:t>
            </a:r>
          </a:p>
        </p:txBody>
      </p:sp>
      <p:pic>
        <p:nvPicPr>
          <p:cNvPr id="2" name="Picture 1" descr="A blue and black logo&#10;&#10;Description automatically generated">
            <a:extLst>
              <a:ext uri="{FF2B5EF4-FFF2-40B4-BE49-F238E27FC236}">
                <a16:creationId xmlns:a16="http://schemas.microsoft.com/office/drawing/2014/main" id="{61E1CA19-A359-2671-43D4-57967A0854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5831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rgbClr val="0070C0"/>
                </a:solidFill>
              </a:rPr>
              <a:t>Completion of prevocational training</a:t>
            </a:r>
          </a:p>
        </p:txBody>
      </p:sp>
      <p:sp>
        <p:nvSpPr>
          <p:cNvPr id="3" name="Content Placeholder 2"/>
          <p:cNvSpPr>
            <a:spLocks noGrp="1"/>
          </p:cNvSpPr>
          <p:nvPr>
            <p:ph idx="1"/>
          </p:nvPr>
        </p:nvSpPr>
        <p:spPr>
          <a:xfrm>
            <a:off x="395536" y="1340768"/>
            <a:ext cx="8229600" cy="5256584"/>
          </a:xfrm>
        </p:spPr>
        <p:txBody>
          <a:bodyPr>
            <a:noAutofit/>
          </a:bodyPr>
          <a:lstStyle/>
          <a:p>
            <a:pPr marL="0" indent="0">
              <a:buNone/>
            </a:pPr>
            <a:r>
              <a:rPr lang="en-US" altLang="en-US" sz="2800" dirty="0">
                <a:latin typeface="Arial" charset="0"/>
                <a:cs typeface="Arial" charset="0"/>
              </a:rPr>
              <a:t>PGY1 (internship):</a:t>
            </a:r>
          </a:p>
          <a:p>
            <a:r>
              <a:rPr lang="en-AU" altLang="en-US" sz="2400" dirty="0">
                <a:latin typeface="Arial" charset="0"/>
                <a:cs typeface="Arial" charset="0"/>
              </a:rPr>
              <a:t>Prevocational doctors apply to the Medical Board of Australia for general registration</a:t>
            </a:r>
          </a:p>
          <a:p>
            <a:r>
              <a:rPr lang="en-AU" altLang="en-US" sz="2400" dirty="0">
                <a:latin typeface="Arial" charset="0"/>
                <a:cs typeface="Arial" charset="0"/>
              </a:rPr>
              <a:t>LHN Assessment Review Panel determine if prevocational outcomes statements achieved:</a:t>
            </a:r>
          </a:p>
          <a:p>
            <a:pPr lvl="1"/>
            <a:r>
              <a:rPr lang="en-AU" altLang="en-US" sz="2000" dirty="0">
                <a:latin typeface="Arial" charset="0"/>
                <a:cs typeface="Arial" charset="0"/>
              </a:rPr>
              <a:t>Assessment of outcomes of EPAs</a:t>
            </a:r>
          </a:p>
          <a:p>
            <a:pPr lvl="1"/>
            <a:r>
              <a:rPr lang="en-AU" altLang="en-US" sz="2000" dirty="0">
                <a:latin typeface="Arial" charset="0"/>
                <a:cs typeface="Arial" charset="0"/>
              </a:rPr>
              <a:t>Mid-term and end-of-term assessments</a:t>
            </a:r>
          </a:p>
          <a:p>
            <a:pPr lvl="1"/>
            <a:r>
              <a:rPr lang="en-AU" altLang="en-US" sz="2000" dirty="0">
                <a:latin typeface="Arial" charset="0"/>
                <a:cs typeface="Arial" charset="0"/>
              </a:rPr>
              <a:t>A minimum of 47 weeks of supervised practice</a:t>
            </a:r>
          </a:p>
          <a:p>
            <a:pPr lvl="1"/>
            <a:r>
              <a:rPr lang="en-AU" altLang="en-US" sz="2000" dirty="0">
                <a:latin typeface="Arial" charset="0"/>
                <a:cs typeface="Arial" charset="0"/>
              </a:rPr>
              <a:t>Four terms in different specialities </a:t>
            </a:r>
          </a:p>
          <a:p>
            <a:pPr lvl="1"/>
            <a:r>
              <a:rPr lang="en-AU" altLang="en-US" sz="2000" dirty="0">
                <a:latin typeface="Arial" charset="0"/>
                <a:cs typeface="Arial" charset="0"/>
              </a:rPr>
              <a:t>With required types of clinical exposure</a:t>
            </a:r>
          </a:p>
          <a:p>
            <a:r>
              <a:rPr lang="en-AU" altLang="en-US" sz="2400" dirty="0">
                <a:latin typeface="Arial" charset="0"/>
                <a:cs typeface="Arial" charset="0"/>
              </a:rPr>
              <a:t>No minimum number of end-of-term assessment that must be passed or EPAs at the level of “requires minimal supervision’</a:t>
            </a:r>
            <a:endParaRPr lang="en-US" altLang="en-US" sz="2400" dirty="0">
              <a:latin typeface="Arial" charset="0"/>
              <a:cs typeface="Arial" charset="0"/>
            </a:endParaRPr>
          </a:p>
          <a:p>
            <a:endParaRPr lang="en-US" altLang="en-US" dirty="0">
              <a:latin typeface="Arial" charset="0"/>
              <a:cs typeface="Arial" charset="0"/>
            </a:endParaRPr>
          </a:p>
          <a:p>
            <a:pPr marL="0" indent="0">
              <a:buNone/>
            </a:pPr>
            <a:endParaRPr lang="en-AU" sz="4200" dirty="0"/>
          </a:p>
          <a:p>
            <a:pPr marL="0" indent="0">
              <a:buNone/>
            </a:pPr>
            <a:endParaRPr lang="en-AU" sz="4200" dirty="0"/>
          </a:p>
          <a:p>
            <a:pPr marL="0" indent="0">
              <a:buNone/>
            </a:pPr>
            <a:endParaRPr lang="en-AU" sz="4200" dirty="0"/>
          </a:p>
          <a:p>
            <a:endParaRPr lang="en-AU" dirty="0"/>
          </a:p>
        </p:txBody>
      </p:sp>
    </p:spTree>
    <p:extLst>
      <p:ext uri="{BB962C8B-B14F-4D97-AF65-F5344CB8AC3E}">
        <p14:creationId xmlns:p14="http://schemas.microsoft.com/office/powerpoint/2010/main" val="3074092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17" y="2204864"/>
            <a:ext cx="8229600" cy="4525963"/>
          </a:xfrm>
        </p:spPr>
        <p:txBody>
          <a:bodyPr>
            <a:normAutofit/>
          </a:bodyPr>
          <a:lstStyle/>
          <a:p>
            <a:pPr lvl="1"/>
            <a:r>
              <a:rPr lang="en-AU" dirty="0"/>
              <a:t>Prevocational doctors have rights to an appropriate level of supervision</a:t>
            </a:r>
          </a:p>
          <a:p>
            <a:pPr lvl="1"/>
            <a:r>
              <a:rPr lang="en-AU" dirty="0"/>
              <a:t>Education program</a:t>
            </a:r>
          </a:p>
          <a:p>
            <a:pPr lvl="1"/>
            <a:r>
              <a:rPr lang="en-AU" dirty="0"/>
              <a:t>Safe workplace free from bullying, harassment and discrimination.</a:t>
            </a:r>
          </a:p>
          <a:p>
            <a:pPr lvl="1"/>
            <a:r>
              <a:rPr lang="en-AU" dirty="0"/>
              <a:t>As a supervisor, you can expect to be supported by your LHN</a:t>
            </a:r>
          </a:p>
          <a:p>
            <a:pPr lvl="1"/>
            <a:endParaRPr lang="en-AU" sz="3800" dirty="0"/>
          </a:p>
          <a:p>
            <a:endParaRPr lang="en-AU" dirty="0"/>
          </a:p>
        </p:txBody>
      </p:sp>
      <p:sp>
        <p:nvSpPr>
          <p:cNvPr id="5" name="Title 1"/>
          <p:cNvSpPr>
            <a:spLocks noGrp="1"/>
          </p:cNvSpPr>
          <p:nvPr>
            <p:ph type="title"/>
          </p:nvPr>
        </p:nvSpPr>
        <p:spPr>
          <a:xfrm>
            <a:off x="89967" y="692696"/>
            <a:ext cx="8872500" cy="1143000"/>
          </a:xfrm>
        </p:spPr>
        <p:txBody>
          <a:bodyPr>
            <a:noAutofit/>
          </a:bodyPr>
          <a:lstStyle/>
          <a:p>
            <a:r>
              <a:rPr lang="en-AU" sz="4000" dirty="0">
                <a:solidFill>
                  <a:srgbClr val="0070C0"/>
                </a:solidFill>
              </a:rPr>
              <a:t>Rights &amp; Responsibilities of prevocational doctors &amp; their supervisors</a:t>
            </a:r>
          </a:p>
        </p:txBody>
      </p:sp>
      <p:pic>
        <p:nvPicPr>
          <p:cNvPr id="2" name="Picture 1" descr="A blue and black logo&#10;&#10;Description automatically generated">
            <a:extLst>
              <a:ext uri="{FF2B5EF4-FFF2-40B4-BE49-F238E27FC236}">
                <a16:creationId xmlns:a16="http://schemas.microsoft.com/office/drawing/2014/main" id="{BC0E9C71-046F-6AD6-DCAE-4D26F7819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67559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rgbClr val="0070C0"/>
                </a:solidFill>
              </a:rPr>
              <a:t>What if a prevocational doctor needs additional support?</a:t>
            </a:r>
          </a:p>
        </p:txBody>
      </p:sp>
      <p:sp>
        <p:nvSpPr>
          <p:cNvPr id="3" name="Content Placeholder 2"/>
          <p:cNvSpPr>
            <a:spLocks noGrp="1"/>
          </p:cNvSpPr>
          <p:nvPr>
            <p:ph idx="1"/>
          </p:nvPr>
        </p:nvSpPr>
        <p:spPr>
          <a:xfrm>
            <a:off x="611560" y="1988840"/>
            <a:ext cx="8229600" cy="4658975"/>
          </a:xfrm>
        </p:spPr>
        <p:txBody>
          <a:bodyPr>
            <a:noAutofit/>
          </a:bodyPr>
          <a:lstStyle/>
          <a:p>
            <a:r>
              <a:rPr lang="en-US" altLang="en-US" sz="2400" dirty="0">
                <a:latin typeface="Arial" charset="0"/>
                <a:cs typeface="Arial" charset="0"/>
              </a:rPr>
              <a:t>Important to maintain prevocational doctor wellbeing</a:t>
            </a:r>
          </a:p>
          <a:p>
            <a:r>
              <a:rPr lang="en-US" altLang="en-US" sz="2400" dirty="0">
                <a:latin typeface="Arial" charset="0"/>
                <a:cs typeface="Arial" charset="0"/>
              </a:rPr>
              <a:t>TMOs have their own general practitioner</a:t>
            </a:r>
          </a:p>
          <a:p>
            <a:r>
              <a:rPr lang="en-US" altLang="en-US" sz="2400" dirty="0">
                <a:latin typeface="Arial" charset="0"/>
                <a:cs typeface="Arial" charset="0"/>
              </a:rPr>
              <a:t>Ensure that your workload is not excessive</a:t>
            </a:r>
          </a:p>
          <a:p>
            <a:r>
              <a:rPr lang="en-US" altLang="en-US" sz="2400" dirty="0">
                <a:latin typeface="Arial" charset="0"/>
                <a:cs typeface="Arial" charset="0"/>
              </a:rPr>
              <a:t>Ensure adequate supervision and support</a:t>
            </a:r>
          </a:p>
          <a:p>
            <a:r>
              <a:rPr lang="en-US" altLang="en-US" sz="2400" dirty="0">
                <a:latin typeface="Arial" charset="0"/>
                <a:cs typeface="Arial" charset="0"/>
              </a:rPr>
              <a:t>Report wellbeing or bullying and harassment issues to your LHN</a:t>
            </a:r>
          </a:p>
          <a:p>
            <a:pPr lvl="0"/>
            <a:r>
              <a:rPr lang="en-US" altLang="en-US" sz="2400" dirty="0">
                <a:latin typeface="Arial" charset="0"/>
                <a:cs typeface="Arial" charset="0"/>
              </a:rPr>
              <a:t>Doctors Health Program: </a:t>
            </a:r>
          </a:p>
          <a:p>
            <a:pPr lvl="1">
              <a:buFont typeface="Courier New" panose="02070309020205020404" pitchFamily="49" charset="0"/>
              <a:buChar char="o"/>
            </a:pPr>
            <a:r>
              <a:rPr lang="en-US" sz="2000" dirty="0">
                <a:latin typeface="Arial" charset="0"/>
                <a:cs typeface="Arial" charset="0"/>
              </a:rPr>
              <a:t>Doctors’ Health SA</a:t>
            </a:r>
            <a:endParaRPr lang="en-US" altLang="en-US" sz="2000" dirty="0">
              <a:latin typeface="Arial" charset="0"/>
              <a:cs typeface="Arial" charset="0"/>
            </a:endParaRPr>
          </a:p>
          <a:p>
            <a:pPr lvl="1">
              <a:buFont typeface="Courier New" panose="02070309020205020404" pitchFamily="49" charset="0"/>
              <a:buChar char="o"/>
            </a:pPr>
            <a:r>
              <a:rPr lang="en-US" altLang="en-US" sz="2000" dirty="0">
                <a:latin typeface="Arial" charset="0"/>
                <a:cs typeface="Arial" charset="0"/>
              </a:rPr>
              <a:t>Lifeline</a:t>
            </a:r>
          </a:p>
          <a:p>
            <a:pPr lvl="1">
              <a:buFont typeface="Courier New" panose="02070309020205020404" pitchFamily="49" charset="0"/>
              <a:buChar char="o"/>
            </a:pPr>
            <a:r>
              <a:rPr lang="en-US" altLang="en-US" sz="2000" dirty="0">
                <a:latin typeface="Arial" charset="0"/>
                <a:cs typeface="Arial" charset="0"/>
              </a:rPr>
              <a:t>Beyond Blue</a:t>
            </a:r>
          </a:p>
          <a:p>
            <a:endParaRPr lang="en-US" altLang="en-US" dirty="0">
              <a:latin typeface="Arial" charset="0"/>
              <a:cs typeface="Arial" charset="0"/>
            </a:endParaRPr>
          </a:p>
          <a:p>
            <a:pPr marL="0" indent="0">
              <a:buNone/>
            </a:pPr>
            <a:endParaRPr lang="en-AU" sz="4200" dirty="0"/>
          </a:p>
          <a:p>
            <a:pPr marL="0" indent="0">
              <a:buNone/>
            </a:pPr>
            <a:endParaRPr lang="en-AU" sz="4200" dirty="0"/>
          </a:p>
          <a:p>
            <a:pPr marL="0" indent="0">
              <a:buNone/>
            </a:pPr>
            <a:endParaRPr lang="en-AU" sz="4200" dirty="0"/>
          </a:p>
          <a:p>
            <a:endParaRPr lang="en-AU" dirty="0"/>
          </a:p>
        </p:txBody>
      </p:sp>
      <p:pic>
        <p:nvPicPr>
          <p:cNvPr id="5" name="Picture 4" descr="A blue and black logo&#10;&#10;Description automatically generated">
            <a:extLst>
              <a:ext uri="{FF2B5EF4-FFF2-40B4-BE49-F238E27FC236}">
                <a16:creationId xmlns:a16="http://schemas.microsoft.com/office/drawing/2014/main" id="{63E4631E-1A59-370A-A688-56A7124A3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2296448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940966"/>
          </a:xfrm>
        </p:spPr>
        <p:txBody>
          <a:bodyPr>
            <a:normAutofit fontScale="90000"/>
          </a:bodyPr>
          <a:lstStyle/>
          <a:p>
            <a:r>
              <a:rPr lang="en-AU" dirty="0">
                <a:solidFill>
                  <a:srgbClr val="0070C0"/>
                </a:solidFill>
              </a:rPr>
              <a:t>How is the quality of prevocational training programs assured?</a:t>
            </a:r>
          </a:p>
        </p:txBody>
      </p:sp>
      <p:pic>
        <p:nvPicPr>
          <p:cNvPr id="6" name="Picture 5"/>
          <p:cNvPicPr>
            <a:picLocks noChangeAspect="1"/>
          </p:cNvPicPr>
          <p:nvPr/>
        </p:nvPicPr>
        <p:blipFill>
          <a:blip r:embed="rId3"/>
          <a:stretch>
            <a:fillRect/>
          </a:stretch>
        </p:blipFill>
        <p:spPr>
          <a:xfrm>
            <a:off x="134378" y="2003431"/>
            <a:ext cx="8525444" cy="3456384"/>
          </a:xfrm>
          <a:prstGeom prst="rect">
            <a:avLst/>
          </a:prstGeom>
        </p:spPr>
      </p:pic>
      <p:pic>
        <p:nvPicPr>
          <p:cNvPr id="5" name="Picture 4" descr="A blue and black logo&#10;&#10;Description automatically generated">
            <a:extLst>
              <a:ext uri="{FF2B5EF4-FFF2-40B4-BE49-F238E27FC236}">
                <a16:creationId xmlns:a16="http://schemas.microsoft.com/office/drawing/2014/main" id="{6253EFAA-E94F-16E3-D242-4F1E050E76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699280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1">
              <a:lumMod val="75000"/>
            </a:schemeClr>
          </a:solidFill>
        </p:spPr>
        <p:txBody>
          <a:bodyPr/>
          <a:lstStyle/>
          <a:p>
            <a:r>
              <a:rPr lang="en-AU" b="1" dirty="0">
                <a:solidFill>
                  <a:schemeClr val="bg1"/>
                </a:solidFill>
              </a:rPr>
              <a:t>QUESTIONS?</a:t>
            </a:r>
          </a:p>
        </p:txBody>
      </p:sp>
      <p:pic>
        <p:nvPicPr>
          <p:cNvPr id="4" name="Picture 3" descr="A blue and black logo&#10;&#10;Description automatically generated">
            <a:extLst>
              <a:ext uri="{FF2B5EF4-FFF2-40B4-BE49-F238E27FC236}">
                <a16:creationId xmlns:a16="http://schemas.microsoft.com/office/drawing/2014/main" id="{45B6DC3D-C3B0-49B9-482B-84DA3B0C9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57983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32856"/>
            <a:ext cx="8229600" cy="2650306"/>
          </a:xfrm>
        </p:spPr>
        <p:txBody>
          <a:bodyPr>
            <a:normAutofit/>
          </a:bodyPr>
          <a:lstStyle/>
          <a:p>
            <a:br>
              <a:rPr lang="en-AU" b="1" dirty="0">
                <a:solidFill>
                  <a:srgbClr val="0070C0"/>
                </a:solidFill>
              </a:rPr>
            </a:br>
            <a:endParaRPr lang="en-AU" b="1" dirty="0"/>
          </a:p>
        </p:txBody>
      </p:sp>
      <p:sp>
        <p:nvSpPr>
          <p:cNvPr id="4" name="Title 1"/>
          <p:cNvSpPr txBox="1">
            <a:spLocks/>
          </p:cNvSpPr>
          <p:nvPr/>
        </p:nvSpPr>
        <p:spPr>
          <a:xfrm>
            <a:off x="684988" y="1484784"/>
            <a:ext cx="7632848" cy="187220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900" dirty="0">
                <a:solidFill>
                  <a:srgbClr val="0070C0"/>
                </a:solidFill>
              </a:rPr>
              <a:t>Thank you for joining us </a:t>
            </a:r>
          </a:p>
          <a:p>
            <a:r>
              <a:rPr lang="en-AU" sz="4900" dirty="0">
                <a:solidFill>
                  <a:srgbClr val="0070C0"/>
                </a:solidFill>
              </a:rPr>
              <a:t>today!</a:t>
            </a:r>
            <a:br>
              <a:rPr lang="en-AU" b="1" dirty="0">
                <a:solidFill>
                  <a:srgbClr val="0070C0"/>
                </a:solidFill>
              </a:rPr>
            </a:br>
            <a:endParaRPr lang="en-AU" b="1" dirty="0">
              <a:solidFill>
                <a:srgbClr val="0070C0"/>
              </a:solidFill>
            </a:endParaRPr>
          </a:p>
        </p:txBody>
      </p:sp>
      <p:pic>
        <p:nvPicPr>
          <p:cNvPr id="7" name="Picture 6" descr="A black background with blue text&#10;&#10;Description automatically generated">
            <a:extLst>
              <a:ext uri="{FF2B5EF4-FFF2-40B4-BE49-F238E27FC236}">
                <a16:creationId xmlns:a16="http://schemas.microsoft.com/office/drawing/2014/main" id="{41A5FE3C-2292-F7DA-CE9E-EB25DD4A5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740" y="5373216"/>
            <a:ext cx="4448404" cy="962074"/>
          </a:xfrm>
          <a:prstGeom prst="rect">
            <a:avLst/>
          </a:prstGeom>
        </p:spPr>
      </p:pic>
    </p:spTree>
    <p:extLst>
      <p:ext uri="{BB962C8B-B14F-4D97-AF65-F5344CB8AC3E}">
        <p14:creationId xmlns:p14="http://schemas.microsoft.com/office/powerpoint/2010/main" val="175476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773" y="125760"/>
            <a:ext cx="8686800" cy="1143000"/>
          </a:xfrm>
        </p:spPr>
        <p:txBody>
          <a:bodyPr>
            <a:normAutofit/>
          </a:bodyPr>
          <a:lstStyle/>
          <a:p>
            <a:r>
              <a:rPr lang="en-AU" dirty="0">
                <a:solidFill>
                  <a:srgbClr val="0070C0"/>
                </a:solidFill>
              </a:rPr>
              <a:t>What is prevocational training?</a:t>
            </a:r>
          </a:p>
        </p:txBody>
      </p:sp>
      <p:sp>
        <p:nvSpPr>
          <p:cNvPr id="3" name="Content Placeholder 2"/>
          <p:cNvSpPr>
            <a:spLocks noGrp="1"/>
          </p:cNvSpPr>
          <p:nvPr>
            <p:ph idx="1"/>
          </p:nvPr>
        </p:nvSpPr>
        <p:spPr>
          <a:xfrm>
            <a:off x="487516" y="1185352"/>
            <a:ext cx="8280920" cy="4104456"/>
          </a:xfrm>
        </p:spPr>
        <p:txBody>
          <a:bodyPr>
            <a:noAutofit/>
          </a:bodyPr>
          <a:lstStyle/>
          <a:p>
            <a:pPr>
              <a:spcBef>
                <a:spcPts val="600"/>
              </a:spcBef>
              <a:spcAft>
                <a:spcPts val="600"/>
              </a:spcAft>
            </a:pPr>
            <a:r>
              <a:rPr lang="en-US" altLang="en-US" sz="2000" dirty="0">
                <a:latin typeface="Arial" charset="0"/>
                <a:cs typeface="Arial" charset="0"/>
              </a:rPr>
              <a:t>Australian medical graduates receive provisional registration from the Medical Board of Australia (MBA)</a:t>
            </a:r>
          </a:p>
          <a:p>
            <a:pPr>
              <a:spcBef>
                <a:spcPts val="600"/>
              </a:spcBef>
              <a:spcAft>
                <a:spcPts val="600"/>
              </a:spcAft>
            </a:pPr>
            <a:r>
              <a:rPr lang="en-US" altLang="en-US" sz="2000" dirty="0">
                <a:latin typeface="Arial" charset="0"/>
                <a:cs typeface="Arial" charset="0"/>
              </a:rPr>
              <a:t>They must complete a year of work-based generalist training in an accredited PGY1 program to obtain general registration</a:t>
            </a:r>
          </a:p>
          <a:p>
            <a:pPr>
              <a:spcBef>
                <a:spcPts val="600"/>
              </a:spcBef>
              <a:spcAft>
                <a:spcPts val="600"/>
              </a:spcAft>
            </a:pPr>
            <a:r>
              <a:rPr lang="en-US" altLang="en-US" sz="2000" dirty="0">
                <a:latin typeface="Arial" charset="0"/>
                <a:cs typeface="Arial" charset="0"/>
              </a:rPr>
              <a:t>A small number begin specialists training in their PGY2, however as part of the Framework most will complete another year of generalist training</a:t>
            </a:r>
          </a:p>
          <a:p>
            <a:pPr>
              <a:spcBef>
                <a:spcPts val="600"/>
              </a:spcBef>
              <a:spcAft>
                <a:spcPts val="600"/>
              </a:spcAft>
            </a:pPr>
            <a:r>
              <a:rPr lang="en-AU" sz="2000" dirty="0">
                <a:latin typeface="Arial" charset="0"/>
                <a:cs typeface="Arial" charset="0"/>
              </a:rPr>
              <a:t>These two years make up </a:t>
            </a:r>
            <a:r>
              <a:rPr lang="en-AU" sz="2000" u="sng" dirty="0">
                <a:latin typeface="Arial" charset="0"/>
                <a:cs typeface="Arial" charset="0"/>
              </a:rPr>
              <a:t>prevocational training</a:t>
            </a:r>
          </a:p>
          <a:p>
            <a:pPr>
              <a:spcBef>
                <a:spcPts val="600"/>
              </a:spcBef>
              <a:spcAft>
                <a:spcPts val="600"/>
              </a:spcAft>
            </a:pPr>
            <a:r>
              <a:rPr lang="en-AU" sz="2000" dirty="0">
                <a:latin typeface="Arial" charset="0"/>
                <a:cs typeface="Arial" charset="0"/>
              </a:rPr>
              <a:t>This will be supported by a new National Framework for Prevocational (PGY1 &amp;PGY2) Medical Training to commence in 2024 for PGY1 doctors and 2025 for PGY2 doctors</a:t>
            </a:r>
            <a:endParaRPr lang="en-AU" sz="2000" dirty="0"/>
          </a:p>
          <a:p>
            <a:pPr marL="0" indent="0">
              <a:buNone/>
            </a:pPr>
            <a:endParaRPr lang="en-AU" sz="4200" dirty="0"/>
          </a:p>
          <a:p>
            <a:pPr marL="0" indent="0">
              <a:buNone/>
            </a:pPr>
            <a:endParaRPr lang="en-AU" sz="4200" dirty="0"/>
          </a:p>
          <a:p>
            <a:endParaRPr lang="en-AU" dirty="0"/>
          </a:p>
        </p:txBody>
      </p:sp>
      <p:pic>
        <p:nvPicPr>
          <p:cNvPr id="5" name="Content Placeholder 6">
            <a:extLst>
              <a:ext uri="{FF2B5EF4-FFF2-40B4-BE49-F238E27FC236}">
                <a16:creationId xmlns:a16="http://schemas.microsoft.com/office/drawing/2014/main" id="{71F3DBD6-BC06-4E86-985D-AAB26E63E569}"/>
              </a:ext>
            </a:extLst>
          </p:cNvPr>
          <p:cNvPicPr>
            <a:picLocks noChangeAspect="1"/>
          </p:cNvPicPr>
          <p:nvPr/>
        </p:nvPicPr>
        <p:blipFill rotWithShape="1">
          <a:blip r:embed="rId3"/>
          <a:srcRect l="54369" t="13754" r="3883" b="6850"/>
          <a:stretch/>
        </p:blipFill>
        <p:spPr>
          <a:xfrm>
            <a:off x="5796136" y="5229200"/>
            <a:ext cx="2739072" cy="1465072"/>
          </a:xfrm>
          <a:prstGeom prst="rect">
            <a:avLst/>
          </a:prstGeom>
        </p:spPr>
      </p:pic>
    </p:spTree>
    <p:extLst>
      <p:ext uri="{BB962C8B-B14F-4D97-AF65-F5344CB8AC3E}">
        <p14:creationId xmlns:p14="http://schemas.microsoft.com/office/powerpoint/2010/main" val="155572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AU" dirty="0">
                <a:solidFill>
                  <a:srgbClr val="0070C0"/>
                </a:solidFill>
              </a:rPr>
              <a:t>The goals of the AMC National Framework</a:t>
            </a:r>
          </a:p>
        </p:txBody>
      </p:sp>
      <p:sp>
        <p:nvSpPr>
          <p:cNvPr id="3" name="Content Placeholder 2"/>
          <p:cNvSpPr>
            <a:spLocks noGrp="1"/>
          </p:cNvSpPr>
          <p:nvPr>
            <p:ph idx="1"/>
          </p:nvPr>
        </p:nvSpPr>
        <p:spPr>
          <a:xfrm>
            <a:off x="539552" y="1628800"/>
            <a:ext cx="8280920" cy="3672408"/>
          </a:xfrm>
        </p:spPr>
        <p:txBody>
          <a:bodyPr>
            <a:noAutofit/>
          </a:bodyPr>
          <a:lstStyle/>
          <a:p>
            <a:pPr marL="0" indent="0">
              <a:buNone/>
            </a:pPr>
            <a:endParaRPr lang="en-AU" sz="2000" dirty="0"/>
          </a:p>
          <a:p>
            <a:pPr marL="0" indent="0">
              <a:buNone/>
            </a:pPr>
            <a:endParaRPr lang="en-AU" sz="2000" dirty="0"/>
          </a:p>
          <a:p>
            <a:pPr marL="0" indent="0">
              <a:buNone/>
            </a:pPr>
            <a:endParaRPr lang="en-AU" sz="2000" dirty="0"/>
          </a:p>
          <a:p>
            <a:pPr marL="0" indent="0">
              <a:buNone/>
            </a:pPr>
            <a:endParaRPr lang="en-AU" sz="2000" dirty="0"/>
          </a:p>
          <a:p>
            <a:pPr marL="0" indent="0">
              <a:buNone/>
            </a:pPr>
            <a:endParaRPr lang="en-AU" sz="2000" dirty="0"/>
          </a:p>
          <a:p>
            <a:pPr marL="0" indent="0">
              <a:buNone/>
            </a:pPr>
            <a:endParaRPr lang="en-AU" sz="2000" dirty="0"/>
          </a:p>
          <a:p>
            <a:pPr marL="0" indent="0">
              <a:buNone/>
            </a:pPr>
            <a:endParaRPr lang="en-AU" sz="2000" dirty="0"/>
          </a:p>
          <a:p>
            <a:pPr marL="0" indent="0">
              <a:buNone/>
            </a:pPr>
            <a:endParaRPr lang="en-AU" sz="2000" dirty="0"/>
          </a:p>
          <a:p>
            <a:pPr marL="0" indent="0">
              <a:buNone/>
            </a:pPr>
            <a:endParaRPr lang="en-AU" sz="2000" dirty="0"/>
          </a:p>
          <a:p>
            <a:pPr marL="0" indent="0">
              <a:buNone/>
            </a:pPr>
            <a:endParaRPr lang="en-AU" sz="2000" dirty="0"/>
          </a:p>
          <a:p>
            <a:pPr marL="0" indent="0">
              <a:buNone/>
            </a:pPr>
            <a:endParaRPr lang="en-AU" sz="4200" dirty="0"/>
          </a:p>
          <a:p>
            <a:endParaRPr lang="en-AU" dirty="0"/>
          </a:p>
        </p:txBody>
      </p:sp>
      <p:pic>
        <p:nvPicPr>
          <p:cNvPr id="4" name="Content Placeholder 4">
            <a:extLst>
              <a:ext uri="{FF2B5EF4-FFF2-40B4-BE49-F238E27FC236}">
                <a16:creationId xmlns:a16="http://schemas.microsoft.com/office/drawing/2014/main" id="{3F83DC2E-DDDE-4649-9864-50B9A26465D9}"/>
              </a:ext>
            </a:extLst>
          </p:cNvPr>
          <p:cNvPicPr>
            <a:picLocks noChangeAspect="1"/>
          </p:cNvPicPr>
          <p:nvPr/>
        </p:nvPicPr>
        <p:blipFill rotWithShape="1">
          <a:blip r:embed="rId3"/>
          <a:srcRect l="54099" t="13570" r="4098" b="5375"/>
          <a:stretch/>
        </p:blipFill>
        <p:spPr>
          <a:xfrm>
            <a:off x="683568" y="1844824"/>
            <a:ext cx="7088847" cy="3882990"/>
          </a:xfrm>
          <a:prstGeom prst="rect">
            <a:avLst/>
          </a:prstGeom>
        </p:spPr>
      </p:pic>
      <p:pic>
        <p:nvPicPr>
          <p:cNvPr id="6" name="Picture 5" descr="A blue and black logo&#10;&#10;Description automatically generated">
            <a:extLst>
              <a:ext uri="{FF2B5EF4-FFF2-40B4-BE49-F238E27FC236}">
                <a16:creationId xmlns:a16="http://schemas.microsoft.com/office/drawing/2014/main" id="{2485FC33-BF87-AE9D-F3E9-738978208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375776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rgbClr val="0070C0"/>
                </a:solidFill>
              </a:rPr>
              <a:t>Overview of AMC National Framework</a:t>
            </a:r>
            <a:endParaRPr lang="en-AU" dirty="0"/>
          </a:p>
        </p:txBody>
      </p:sp>
      <p:pic>
        <p:nvPicPr>
          <p:cNvPr id="4" name="Content Placeholder 4">
            <a:extLst>
              <a:ext uri="{FF2B5EF4-FFF2-40B4-BE49-F238E27FC236}">
                <a16:creationId xmlns:a16="http://schemas.microsoft.com/office/drawing/2014/main" id="{AA5FC6AD-9479-43B2-ABD6-2C24A3CB8217}"/>
              </a:ext>
            </a:extLst>
          </p:cNvPr>
          <p:cNvPicPr>
            <a:picLocks noGrp="1" noChangeAspect="1"/>
          </p:cNvPicPr>
          <p:nvPr>
            <p:ph idx="1"/>
          </p:nvPr>
        </p:nvPicPr>
        <p:blipFill rotWithShape="1">
          <a:blip r:embed="rId3"/>
          <a:srcRect l="54763" t="13019" r="4335" b="5712"/>
          <a:stretch/>
        </p:blipFill>
        <p:spPr>
          <a:xfrm>
            <a:off x="457201" y="1556792"/>
            <a:ext cx="7355160" cy="4128483"/>
          </a:xfrm>
          <a:prstGeom prst="rect">
            <a:avLst/>
          </a:prstGeom>
        </p:spPr>
      </p:pic>
      <p:pic>
        <p:nvPicPr>
          <p:cNvPr id="3" name="Picture 2" descr="A blue and black logo&#10;&#10;Description automatically generated">
            <a:extLst>
              <a:ext uri="{FF2B5EF4-FFF2-40B4-BE49-F238E27FC236}">
                <a16:creationId xmlns:a16="http://schemas.microsoft.com/office/drawing/2014/main" id="{AE6D72E1-D178-6D40-4F50-4BE3E668B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152545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rgbClr val="0070C0"/>
                </a:solidFill>
              </a:rPr>
              <a:t>What should prevocational doctors learn?</a:t>
            </a:r>
          </a:p>
        </p:txBody>
      </p:sp>
      <p:pic>
        <p:nvPicPr>
          <p:cNvPr id="5" name="Picture 4"/>
          <p:cNvPicPr>
            <a:picLocks noChangeAspect="1"/>
          </p:cNvPicPr>
          <p:nvPr/>
        </p:nvPicPr>
        <p:blipFill>
          <a:blip r:embed="rId3"/>
          <a:stretch>
            <a:fillRect/>
          </a:stretch>
        </p:blipFill>
        <p:spPr>
          <a:xfrm>
            <a:off x="107504" y="1556793"/>
            <a:ext cx="7708731" cy="4176464"/>
          </a:xfrm>
          <a:prstGeom prst="rect">
            <a:avLst/>
          </a:prstGeom>
        </p:spPr>
      </p:pic>
      <p:pic>
        <p:nvPicPr>
          <p:cNvPr id="3" name="Picture 2" descr="A blue and black logo&#10;&#10;Description automatically generated">
            <a:extLst>
              <a:ext uri="{FF2B5EF4-FFF2-40B4-BE49-F238E27FC236}">
                <a16:creationId xmlns:a16="http://schemas.microsoft.com/office/drawing/2014/main" id="{A859F755-48DB-7792-6C75-B129D6654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323582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7241" y="548680"/>
            <a:ext cx="8229600" cy="1143000"/>
          </a:xfrm>
        </p:spPr>
        <p:txBody>
          <a:bodyPr>
            <a:noAutofit/>
          </a:bodyPr>
          <a:lstStyle/>
          <a:p>
            <a:r>
              <a:rPr lang="en-AU" sz="4000" dirty="0">
                <a:solidFill>
                  <a:srgbClr val="0070C0"/>
                </a:solidFill>
              </a:rPr>
              <a:t>What should prevocational doctors learn?</a:t>
            </a:r>
          </a:p>
        </p:txBody>
      </p:sp>
      <p:sp>
        <p:nvSpPr>
          <p:cNvPr id="4" name="Content Placeholder 2"/>
          <p:cNvSpPr>
            <a:spLocks noGrp="1"/>
          </p:cNvSpPr>
          <p:nvPr>
            <p:ph idx="1"/>
          </p:nvPr>
        </p:nvSpPr>
        <p:spPr>
          <a:xfrm>
            <a:off x="755576" y="2204864"/>
            <a:ext cx="7787208" cy="3744416"/>
          </a:xfrm>
        </p:spPr>
        <p:txBody>
          <a:bodyPr>
            <a:noAutofit/>
          </a:bodyPr>
          <a:lstStyle/>
          <a:p>
            <a:pPr marL="0" indent="0">
              <a:buNone/>
            </a:pPr>
            <a:r>
              <a:rPr lang="en-AU" altLang="en-US" sz="2400" dirty="0">
                <a:latin typeface="Arial" charset="0"/>
                <a:cs typeface="Arial" charset="0"/>
              </a:rPr>
              <a:t>Prevocational doctors take responsibility for achieving the prevocational outcomes – with supervisors support</a:t>
            </a:r>
          </a:p>
          <a:p>
            <a:pPr marL="0" indent="0">
              <a:buNone/>
            </a:pPr>
            <a:endParaRPr lang="en-AU" altLang="en-US" sz="2400" dirty="0">
              <a:latin typeface="Arial" charset="0"/>
              <a:cs typeface="Arial" charset="0"/>
            </a:endParaRPr>
          </a:p>
          <a:p>
            <a:pPr marL="0" indent="0">
              <a:buNone/>
            </a:pPr>
            <a:r>
              <a:rPr lang="en-AU" altLang="en-US" sz="2400" dirty="0">
                <a:latin typeface="Arial" charset="0"/>
                <a:cs typeface="Arial" charset="0"/>
              </a:rPr>
              <a:t>The following are three key components that need to occur during every term:</a:t>
            </a:r>
          </a:p>
          <a:p>
            <a:r>
              <a:rPr lang="en-US" altLang="en-US" sz="2400" dirty="0">
                <a:latin typeface="Arial" charset="0"/>
                <a:cs typeface="Arial" charset="0"/>
              </a:rPr>
              <a:t>Beginning of term discussion</a:t>
            </a:r>
          </a:p>
          <a:p>
            <a:r>
              <a:rPr lang="en-US" altLang="en-US" sz="2400" dirty="0">
                <a:latin typeface="Arial" charset="0"/>
                <a:cs typeface="Arial" charset="0"/>
              </a:rPr>
              <a:t>Midterm assessment</a:t>
            </a:r>
          </a:p>
          <a:p>
            <a:r>
              <a:rPr lang="en-US" altLang="en-US" sz="2400" dirty="0">
                <a:latin typeface="Arial" charset="0"/>
                <a:cs typeface="Arial" charset="0"/>
              </a:rPr>
              <a:t>End-of-term assessment</a:t>
            </a:r>
          </a:p>
          <a:p>
            <a:pPr marL="0" indent="0">
              <a:buNone/>
            </a:pPr>
            <a:endParaRPr lang="en-AU" dirty="0"/>
          </a:p>
          <a:p>
            <a:pPr marL="0" indent="0">
              <a:buNone/>
            </a:pPr>
            <a:endParaRPr lang="en-AU" sz="4200" dirty="0"/>
          </a:p>
          <a:p>
            <a:endParaRPr lang="en-AU" dirty="0"/>
          </a:p>
        </p:txBody>
      </p:sp>
      <p:pic>
        <p:nvPicPr>
          <p:cNvPr id="3" name="Picture 2" descr="A blue and black logo&#10;&#10;Description automatically generated">
            <a:extLst>
              <a:ext uri="{FF2B5EF4-FFF2-40B4-BE49-F238E27FC236}">
                <a16:creationId xmlns:a16="http://schemas.microsoft.com/office/drawing/2014/main" id="{2975C610-AEC3-B895-0BCA-556CE2726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100200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rgbClr val="0070C0"/>
                </a:solidFill>
              </a:rPr>
              <a:t>How is prevocational training structured?</a:t>
            </a:r>
          </a:p>
        </p:txBody>
      </p:sp>
      <p:pic>
        <p:nvPicPr>
          <p:cNvPr id="5" name="Picture 4">
            <a:extLst>
              <a:ext uri="{FF2B5EF4-FFF2-40B4-BE49-F238E27FC236}">
                <a16:creationId xmlns:a16="http://schemas.microsoft.com/office/drawing/2014/main" id="{746DDB58-0672-43FE-BF89-CE4E67422313}"/>
              </a:ext>
            </a:extLst>
          </p:cNvPr>
          <p:cNvPicPr>
            <a:picLocks noChangeAspect="1"/>
          </p:cNvPicPr>
          <p:nvPr/>
        </p:nvPicPr>
        <p:blipFill rotWithShape="1">
          <a:blip r:embed="rId3"/>
          <a:srcRect l="54688" t="13889" r="3907" b="5555"/>
          <a:stretch/>
        </p:blipFill>
        <p:spPr>
          <a:xfrm>
            <a:off x="294973" y="1700808"/>
            <a:ext cx="8554053" cy="4680520"/>
          </a:xfrm>
          <a:prstGeom prst="rect">
            <a:avLst/>
          </a:prstGeom>
        </p:spPr>
      </p:pic>
      <p:pic>
        <p:nvPicPr>
          <p:cNvPr id="3" name="Picture 2" descr="A blue and black logo&#10;&#10;Description automatically generated">
            <a:extLst>
              <a:ext uri="{FF2B5EF4-FFF2-40B4-BE49-F238E27FC236}">
                <a16:creationId xmlns:a16="http://schemas.microsoft.com/office/drawing/2014/main" id="{00D53FFB-26B0-94B8-53F7-1AB98E1256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185970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83568" y="188640"/>
            <a:ext cx="6984776" cy="5885389"/>
          </a:xfrm>
          <a:prstGeom prst="rect">
            <a:avLst/>
          </a:prstGeom>
        </p:spPr>
      </p:pic>
      <p:pic>
        <p:nvPicPr>
          <p:cNvPr id="2" name="Picture 1" descr="A blue and black logo&#10;&#10;Description automatically generated">
            <a:extLst>
              <a:ext uri="{FF2B5EF4-FFF2-40B4-BE49-F238E27FC236}">
                <a16:creationId xmlns:a16="http://schemas.microsoft.com/office/drawing/2014/main" id="{1C7AD114-9757-4115-1E6C-DB66E4CB9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508" y="5489531"/>
            <a:ext cx="1016052" cy="958899"/>
          </a:xfrm>
          <a:prstGeom prst="rect">
            <a:avLst/>
          </a:prstGeom>
        </p:spPr>
      </p:pic>
    </p:spTree>
    <p:extLst>
      <p:ext uri="{BB962C8B-B14F-4D97-AF65-F5344CB8AC3E}">
        <p14:creationId xmlns:p14="http://schemas.microsoft.com/office/powerpoint/2010/main" val="3390584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C21FFB8AD293484BA846C7C48297039A" version="1.0.0">
  <systemFields>
    <field name="Objective-Id">
      <value order="0">A3351262</value>
    </field>
    <field name="Objective-Title">
      <value order="0">2022 Accreditation Team Member Training Session</value>
    </field>
    <field name="Objective-Description">
      <value order="0"/>
    </field>
    <field name="Objective-CreationStamp">
      <value order="0">2022-01-20T05:45:29Z</value>
    </field>
    <field name="Objective-IsApproved">
      <value order="0">false</value>
    </field>
    <field name="Objective-IsPublished">
      <value order="0">false</value>
    </field>
    <field name="Objective-DatePublished">
      <value order="0"/>
    </field>
    <field name="Objective-ModificationStamp">
      <value order="0">2023-02-07T04:12:56Z</value>
    </field>
    <field name="Objective-Owner">
      <value order="0">Dzenan Imamovic (dimamo01)</value>
    </field>
    <field name="Objective-Path">
      <value order="0">Objective Global Folder:.Department for Health and Wellbeing:Governance:Education and Training:Education and Accreditation Training programs - Accreditation Teams:2022 Accreditation Team Training [2018-05769]</value>
    </field>
    <field name="Objective-Parent">
      <value order="0">2022 Accreditation Team Training [2018-05769]</value>
    </field>
    <field name="Objective-State">
      <value order="0">Being Drafted</value>
    </field>
    <field name="Objective-VersionId">
      <value order="0">vA7381597</value>
    </field>
    <field name="Objective-Version">
      <value order="0">0.16</value>
    </field>
    <field name="Objective-VersionNumber">
      <value order="0">16</value>
    </field>
    <field name="Objective-VersionComment">
      <value order="0"/>
    </field>
    <field name="Objective-FileNumber">
      <value order="0">2018-05769</value>
    </field>
    <field name="Objective-Classification">
      <value order="0"/>
    </field>
    <field name="Objective-Caveats">
      <value order="0"/>
    </field>
  </systemFields>
  <catalogues>
    <catalogue name="EDoc.Standard Type Catalogue" type="type" ori="id:cA94">
      <field name="Objective-Workgroup">
        <value order="0">SA Medical Education &amp; Training - CC - CSS&amp;I [DHW]</value>
      </field>
      <field name="Objective-Confidentiality">
        <value order="0">02 For Official Use Only [FOUO]</value>
      </field>
      <field name="Objective-Classification (Confidentiality)">
        <value order="0">OFFICIAL</value>
      </field>
      <field name="Objective-Caveat (IAC)">
        <value order="0"/>
      </field>
      <field name="Objective-Exclusive For (Name or Position)">
        <value order="0"/>
      </field>
      <field name="Objective-Information Management Marker (IMM)">
        <value order="0"/>
      </field>
      <field name="Objective-Notes">
        <value order="0"/>
      </field>
      <field name="Objective-Connect Creator">
        <value order="0"/>
      </field>
      <field name="Objective-OCR Status">
        <value order="0"/>
      </field>
      <field name="Objective-OCR Index">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C21FFB8AD293484BA846C7C48297039A"/>
  </ds:schemaRefs>
</ds:datastoreItem>
</file>

<file path=docMetadata/LabelInfo.xml><?xml version="1.0" encoding="utf-8"?>
<clbl:labelList xmlns:clbl="http://schemas.microsoft.com/office/2020/mipLabelMetadata">
  <clbl:label id="{77274858-3b1d-4431-8679-d878f40e28fd}" enabled="1" method="Privileged" siteId="{bda528f7-fca9-432f-bc98-bd7e90d40906}" contentBits="3" removed="0"/>
</clbl:labelList>
</file>

<file path=docProps/app.xml><?xml version="1.0" encoding="utf-8"?>
<Properties xmlns="http://schemas.openxmlformats.org/officeDocument/2006/extended-properties" xmlns:vt="http://schemas.openxmlformats.org/officeDocument/2006/docPropsVTypes">
  <Template/>
  <TotalTime>9161</TotalTime>
  <Words>3469</Words>
  <Application>Microsoft Office PowerPoint</Application>
  <PresentationFormat>On-screen Show (4:3)</PresentationFormat>
  <Paragraphs>247</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Courier New</vt:lpstr>
      <vt:lpstr>Office Theme</vt:lpstr>
      <vt:lpstr>Guide to Prevocational Training for Supervisors </vt:lpstr>
      <vt:lpstr>Acknowledgement to Country</vt:lpstr>
      <vt:lpstr>What is prevocational training?</vt:lpstr>
      <vt:lpstr>The goals of the AMC National Framework</vt:lpstr>
      <vt:lpstr>Overview of AMC National Framework</vt:lpstr>
      <vt:lpstr>What should prevocational doctors learn?</vt:lpstr>
      <vt:lpstr>What should prevocational doctors learn?</vt:lpstr>
      <vt:lpstr>How is prevocational training structured?</vt:lpstr>
      <vt:lpstr>PowerPoint Presentation</vt:lpstr>
      <vt:lpstr>How will prevocational doctors learn?</vt:lpstr>
      <vt:lpstr>How will prevocational doctors learn? EPAs</vt:lpstr>
      <vt:lpstr>How will prevocational doctors learn? EPAs</vt:lpstr>
      <vt:lpstr>How will prevocational doctors learn?</vt:lpstr>
      <vt:lpstr>How will prevocational doctors learn?</vt:lpstr>
      <vt:lpstr>How are prevocational doctors supervised?</vt:lpstr>
      <vt:lpstr>How are prevocational doctors assessed?</vt:lpstr>
      <vt:lpstr>How are prevocational doctors assessed? Term Assessments</vt:lpstr>
      <vt:lpstr>How will prevocational doctors learn? EPAs</vt:lpstr>
      <vt:lpstr>Assessment of EPAs</vt:lpstr>
      <vt:lpstr>How will prevocational doctors be assessed?</vt:lpstr>
      <vt:lpstr>Completion of prevocational training</vt:lpstr>
      <vt:lpstr>Rights &amp; Responsibilities of prevocational doctors &amp; their supervisors</vt:lpstr>
      <vt:lpstr>What if a prevocational doctor needs additional support?</vt:lpstr>
      <vt:lpstr>How is the quality of prevocational training programs assured?</vt:lpstr>
      <vt:lpstr>QUESTIONS?</vt:lpstr>
      <vt:lpstr> </vt:lpstr>
    </vt:vector>
  </TitlesOfParts>
  <Company>SA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Visit Team Member Training</dc:title>
  <dc:creator>Johnson,Reece</dc:creator>
  <cp:lastModifiedBy>Brytan, Janelle (Health)</cp:lastModifiedBy>
  <cp:revision>281</cp:revision>
  <cp:lastPrinted>2023-05-25T01:00:06Z</cp:lastPrinted>
  <dcterms:created xsi:type="dcterms:W3CDTF">2015-02-12T22:11:21Z</dcterms:created>
  <dcterms:modified xsi:type="dcterms:W3CDTF">2025-03-26T02:30:27Z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A3351262</vt:lpwstr>
  </property>
  <property fmtid="{D5CDD505-2E9C-101B-9397-08002B2CF9AE}" pid="4" name="Objective-Title">
    <vt:lpwstr>2022 Accreditation Team Member Training Session</vt:lpwstr>
  </property>
  <property fmtid="{D5CDD505-2E9C-101B-9397-08002B2CF9AE}" pid="5" name="Objective-Description">
    <vt:lpwstr/>
  </property>
  <property fmtid="{D5CDD505-2E9C-101B-9397-08002B2CF9AE}" pid="6" name="Objective-CreationStamp">
    <vt:filetime>2022-02-02T23:16:22Z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2023-02-07T04:12:56Z</vt:filetime>
  </property>
  <property fmtid="{D5CDD505-2E9C-101B-9397-08002B2CF9AE}" pid="11" name="Objective-Owner">
    <vt:lpwstr>Dzenan Imamovic (dimamo01)</vt:lpwstr>
  </property>
  <property fmtid="{D5CDD505-2E9C-101B-9397-08002B2CF9AE}" pid="12" name="Objective-Path">
    <vt:lpwstr>Objective Global Folder:.Department for Health and Wellbeing:Governance:Education and Training:Education and Accreditation Training programs - Accreditation Teams:2022 Accreditation Team Training [2018-05769]:</vt:lpwstr>
  </property>
  <property fmtid="{D5CDD505-2E9C-101B-9397-08002B2CF9AE}" pid="13" name="Objective-Parent">
    <vt:lpwstr>2022 Accreditation Team Training [2018-05769]</vt:lpwstr>
  </property>
  <property fmtid="{D5CDD505-2E9C-101B-9397-08002B2CF9AE}" pid="14" name="Objective-State">
    <vt:lpwstr>Being Drafted</vt:lpwstr>
  </property>
  <property fmtid="{D5CDD505-2E9C-101B-9397-08002B2CF9AE}" pid="15" name="Objective-VersionId">
    <vt:lpwstr>vA7381597</vt:lpwstr>
  </property>
  <property fmtid="{D5CDD505-2E9C-101B-9397-08002B2CF9AE}" pid="16" name="Objective-Version">
    <vt:lpwstr>0.16</vt:lpwstr>
  </property>
  <property fmtid="{D5CDD505-2E9C-101B-9397-08002B2CF9AE}" pid="17" name="Objective-VersionNumber">
    <vt:r8>16</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Workgroup">
    <vt:lpwstr>SA Medical Education &amp; Training - CC - CSS&amp;I [DHW]</vt:lpwstr>
  </property>
  <property fmtid="{D5CDD505-2E9C-101B-9397-08002B2CF9AE}" pid="23" name="Objective-Confidentiality">
    <vt:lpwstr>02 For Official Use Only [FOUO]</vt:lpwstr>
  </property>
  <property fmtid="{D5CDD505-2E9C-101B-9397-08002B2CF9AE}" pid="24" name="Objective-Access Use Permission">
    <vt:lpwstr/>
  </property>
  <property fmtid="{D5CDD505-2E9C-101B-9397-08002B2CF9AE}" pid="25" name="Objective-Notes">
    <vt:lpwstr/>
  </property>
  <property fmtid="{D5CDD505-2E9C-101B-9397-08002B2CF9AE}" pid="26" name="Objective-Comment">
    <vt:lpwstr/>
  </property>
  <property fmtid="{D5CDD505-2E9C-101B-9397-08002B2CF9AE}" pid="27" name="Objective-Workgroup [system]">
    <vt:lpwstr>SA Medical Education &amp; Training - OPL - CMO/CPHO - SP&amp;SD [DHW]</vt:lpwstr>
  </property>
  <property fmtid="{D5CDD505-2E9C-101B-9397-08002B2CF9AE}" pid="28" name="Objective-Confidentiality [system]">
    <vt:lpwstr>02 For Official Use Only [FOUO]</vt:lpwstr>
  </property>
  <property fmtid="{D5CDD505-2E9C-101B-9397-08002B2CF9AE}" pid="29" name="Objective-Access Use Permission [system]">
    <vt:lpwstr/>
  </property>
  <property fmtid="{D5CDD505-2E9C-101B-9397-08002B2CF9AE}" pid="30" name="Objective-Notes [system]">
    <vt:lpwstr/>
  </property>
  <property fmtid="{D5CDD505-2E9C-101B-9397-08002B2CF9AE}" pid="31" name="Objective-Connect Creator">
    <vt:lpwstr/>
  </property>
  <property fmtid="{D5CDD505-2E9C-101B-9397-08002B2CF9AE}" pid="32" name="Objective-Connect Creator [system]">
    <vt:lpwstr/>
  </property>
  <property fmtid="{D5CDD505-2E9C-101B-9397-08002B2CF9AE}" pid="33" name="Objective-Classification (Confidentiality)">
    <vt:lpwstr>OFFICIAL</vt:lpwstr>
  </property>
  <property fmtid="{D5CDD505-2E9C-101B-9397-08002B2CF9AE}" pid="34" name="Objective-Caveat (IAC)">
    <vt:lpwstr/>
  </property>
  <property fmtid="{D5CDD505-2E9C-101B-9397-08002B2CF9AE}" pid="35" name="Objective-Exclusive For (Name or Position)">
    <vt:lpwstr/>
  </property>
  <property fmtid="{D5CDD505-2E9C-101B-9397-08002B2CF9AE}" pid="36" name="Objective-Information Management Marker (IMM)">
    <vt:lpwstr/>
  </property>
  <property fmtid="{D5CDD505-2E9C-101B-9397-08002B2CF9AE}" pid="37" name="Objective-OCR Status">
    <vt:lpwstr/>
  </property>
  <property fmtid="{D5CDD505-2E9C-101B-9397-08002B2CF9AE}" pid="38" name="Objective-OCR Index">
    <vt:lpwstr/>
  </property>
  <property fmtid="{D5CDD505-2E9C-101B-9397-08002B2CF9AE}" pid="39" name="ClassificationContentMarkingHeaderLocations">
    <vt:lpwstr>Office Theme:8</vt:lpwstr>
  </property>
  <property fmtid="{D5CDD505-2E9C-101B-9397-08002B2CF9AE}" pid="40" name="ClassificationContentMarkingHeaderText">
    <vt:lpwstr>OFFICIAL</vt:lpwstr>
  </property>
</Properties>
</file>